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667419-9E98-484D-9322-E565AE635878}" type="datetimeFigureOut">
              <a:rPr lang="en-US" smtClean="0"/>
              <a:pPr/>
              <a:t>13-Feb-19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72AD7-98E1-43B1-B37C-779D184811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667419-9E98-484D-9322-E565AE635878}" type="datetimeFigureOut">
              <a:rPr lang="en-US" smtClean="0"/>
              <a:pPr/>
              <a:t>13-Feb-19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72AD7-98E1-43B1-B37C-779D184811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667419-9E98-484D-9322-E565AE635878}" type="datetimeFigureOut">
              <a:rPr lang="en-US" smtClean="0"/>
              <a:pPr/>
              <a:t>13-Feb-19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72AD7-98E1-43B1-B37C-779D184811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667419-9E98-484D-9322-E565AE635878}" type="datetimeFigureOut">
              <a:rPr lang="en-US" smtClean="0"/>
              <a:pPr/>
              <a:t>13-Feb-19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72AD7-98E1-43B1-B37C-779D184811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667419-9E98-484D-9322-E565AE635878}" type="datetimeFigureOut">
              <a:rPr lang="en-US" smtClean="0"/>
              <a:pPr/>
              <a:t>13-Feb-19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72AD7-98E1-43B1-B37C-779D184811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667419-9E98-484D-9322-E565AE635878}" type="datetimeFigureOut">
              <a:rPr lang="en-US" smtClean="0"/>
              <a:pPr/>
              <a:t>13-Feb-19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72AD7-98E1-43B1-B37C-779D184811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667419-9E98-484D-9322-E565AE635878}" type="datetimeFigureOut">
              <a:rPr lang="en-US" smtClean="0"/>
              <a:pPr/>
              <a:t>13-Feb-19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672AD7-98E1-43B1-B37C-779D184811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667419-9E98-484D-9322-E565AE635878}" type="datetimeFigureOut">
              <a:rPr lang="en-US" smtClean="0"/>
              <a:pPr/>
              <a:t>13-Feb-19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672AD7-98E1-43B1-B37C-779D184811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667419-9E98-484D-9322-E565AE635878}" type="datetimeFigureOut">
              <a:rPr lang="en-US" smtClean="0"/>
              <a:pPr/>
              <a:t>13-Feb-19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672AD7-98E1-43B1-B37C-779D184811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667419-9E98-484D-9322-E565AE635878}" type="datetimeFigureOut">
              <a:rPr lang="en-US" smtClean="0"/>
              <a:pPr/>
              <a:t>13-Feb-19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72AD7-98E1-43B1-B37C-779D184811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667419-9E98-484D-9322-E565AE635878}" type="datetimeFigureOut">
              <a:rPr lang="en-US" smtClean="0"/>
              <a:pPr/>
              <a:t>13-Feb-19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72AD7-98E1-43B1-B37C-779D184811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667419-9E98-484D-9322-E565AE635878}" type="datetimeFigureOut">
              <a:rPr lang="en-US" smtClean="0"/>
              <a:pPr/>
              <a:t>13-Feb-19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72AD7-98E1-43B1-B37C-779D184811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85799"/>
          </a:xfrm>
        </p:spPr>
        <p:txBody>
          <a:bodyPr>
            <a:normAutofit fontScale="90000"/>
          </a:bodyPr>
          <a:lstStyle/>
          <a:p>
            <a:r>
              <a:rPr lang="en-US" b="1" dirty="0" smtClean="0">
                <a:solidFill>
                  <a:srgbClr val="002060"/>
                </a:solidFill>
              </a:rPr>
              <a:t>FET as a switch</a:t>
            </a:r>
            <a:endParaRPr lang="en-US" b="1" dirty="0">
              <a:solidFill>
                <a:srgbClr val="002060"/>
              </a:solidFill>
            </a:endParaRPr>
          </a:p>
        </p:txBody>
      </p:sp>
      <p:sp>
        <p:nvSpPr>
          <p:cNvPr id="3" name="Subtitle 2"/>
          <p:cNvSpPr>
            <a:spLocks noGrp="1"/>
          </p:cNvSpPr>
          <p:nvPr>
            <p:ph type="subTitle" idx="1"/>
          </p:nvPr>
        </p:nvSpPr>
        <p:spPr>
          <a:xfrm>
            <a:off x="457200" y="1219200"/>
            <a:ext cx="8229600" cy="4876800"/>
          </a:xfrm>
        </p:spPr>
        <p:txBody>
          <a:bodyPr>
            <a:normAutofit fontScale="92500" lnSpcReduction="20000"/>
          </a:bodyPr>
          <a:lstStyle/>
          <a:p>
            <a:pPr algn="l"/>
            <a:r>
              <a:rPr lang="en-IN" b="1" dirty="0">
                <a:solidFill>
                  <a:srgbClr val="002060"/>
                </a:solidFill>
                <a:latin typeface="Times New Roman" pitchFamily="18" charset="0"/>
                <a:cs typeface="Times New Roman" pitchFamily="18" charset="0"/>
              </a:rPr>
              <a:t>Introduction</a:t>
            </a:r>
          </a:p>
          <a:p>
            <a:pPr algn="just"/>
            <a:r>
              <a:rPr lang="en-IN" dirty="0">
                <a:solidFill>
                  <a:srgbClr val="000000"/>
                </a:solidFill>
                <a:latin typeface="Times New Roman" pitchFamily="18" charset="0"/>
                <a:cs typeface="Times New Roman" pitchFamily="18" charset="0"/>
              </a:rPr>
              <a:t>Wide variety of </a:t>
            </a:r>
            <a:r>
              <a:rPr lang="en-IN" dirty="0" smtClean="0">
                <a:solidFill>
                  <a:srgbClr val="000000"/>
                </a:solidFill>
                <a:latin typeface="Times New Roman" pitchFamily="18" charset="0"/>
                <a:cs typeface="Times New Roman" pitchFamily="18" charset="0"/>
              </a:rPr>
              <a:t>advantages</a:t>
            </a:r>
          </a:p>
          <a:p>
            <a:pPr algn="just"/>
            <a:r>
              <a:rPr lang="en-IN" dirty="0" smtClean="0">
                <a:solidFill>
                  <a:srgbClr val="000000"/>
                </a:solidFill>
                <a:latin typeface="Times New Roman" pitchFamily="18" charset="0"/>
                <a:cs typeface="Times New Roman" pitchFamily="18" charset="0"/>
              </a:rPr>
              <a:t>high </a:t>
            </a:r>
            <a:r>
              <a:rPr lang="en-IN" dirty="0">
                <a:solidFill>
                  <a:srgbClr val="000000"/>
                </a:solidFill>
                <a:latin typeface="Times New Roman" pitchFamily="18" charset="0"/>
                <a:cs typeface="Times New Roman" pitchFamily="18" charset="0"/>
              </a:rPr>
              <a:t>input </a:t>
            </a:r>
            <a:r>
              <a:rPr lang="en-IN" dirty="0" smtClean="0">
                <a:solidFill>
                  <a:srgbClr val="000000"/>
                </a:solidFill>
                <a:latin typeface="Times New Roman" pitchFamily="18" charset="0"/>
                <a:cs typeface="Times New Roman" pitchFamily="18" charset="0"/>
              </a:rPr>
              <a:t>impedance, simple fabrication, simple </a:t>
            </a:r>
            <a:r>
              <a:rPr lang="en-IN" dirty="0">
                <a:solidFill>
                  <a:srgbClr val="000000"/>
                </a:solidFill>
                <a:latin typeface="Times New Roman" pitchFamily="18" charset="0"/>
                <a:cs typeface="Times New Roman" pitchFamily="18" charset="0"/>
              </a:rPr>
              <a:t>operations, </a:t>
            </a:r>
            <a:r>
              <a:rPr lang="en-IN" dirty="0" smtClean="0">
                <a:solidFill>
                  <a:srgbClr val="000000"/>
                </a:solidFill>
                <a:latin typeface="Times New Roman" pitchFamily="18" charset="0"/>
                <a:cs typeface="Times New Roman" pitchFamily="18" charset="0"/>
              </a:rPr>
              <a:t>High speed etc</a:t>
            </a:r>
            <a:r>
              <a:rPr lang="en-IN" dirty="0">
                <a:solidFill>
                  <a:srgbClr val="000000"/>
                </a:solidFill>
                <a:latin typeface="Times New Roman" pitchFamily="18" charset="0"/>
                <a:cs typeface="Times New Roman" pitchFamily="18" charset="0"/>
              </a:rPr>
              <a:t>. </a:t>
            </a:r>
            <a:endParaRPr lang="en-IN" dirty="0" smtClean="0">
              <a:solidFill>
                <a:srgbClr val="000000"/>
              </a:solidFill>
              <a:latin typeface="Times New Roman" pitchFamily="18" charset="0"/>
              <a:cs typeface="Times New Roman" pitchFamily="18" charset="0"/>
            </a:endParaRPr>
          </a:p>
          <a:p>
            <a:pPr algn="just"/>
            <a:r>
              <a:rPr lang="en-IN" dirty="0" smtClean="0">
                <a:solidFill>
                  <a:srgbClr val="000000"/>
                </a:solidFill>
                <a:latin typeface="Times New Roman" pitchFamily="18" charset="0"/>
                <a:cs typeface="Times New Roman" pitchFamily="18" charset="0"/>
              </a:rPr>
              <a:t>makes </a:t>
            </a:r>
            <a:r>
              <a:rPr lang="en-IN" dirty="0">
                <a:solidFill>
                  <a:srgbClr val="000000"/>
                </a:solidFill>
                <a:latin typeface="Times New Roman" pitchFamily="18" charset="0"/>
                <a:cs typeface="Times New Roman" pitchFamily="18" charset="0"/>
              </a:rPr>
              <a:t>the Field Effect Transistors (FETs) to be used popularly in different applications particularly in integrated circuit systems. FETs are the 2</a:t>
            </a:r>
            <a:r>
              <a:rPr lang="en-IN" baseline="30000" dirty="0">
                <a:solidFill>
                  <a:srgbClr val="000000"/>
                </a:solidFill>
                <a:latin typeface="Times New Roman" pitchFamily="18" charset="0"/>
                <a:cs typeface="Times New Roman" pitchFamily="18" charset="0"/>
              </a:rPr>
              <a:t>nd</a:t>
            </a:r>
            <a:r>
              <a:rPr lang="en-IN" dirty="0">
                <a:solidFill>
                  <a:srgbClr val="000000"/>
                </a:solidFill>
                <a:latin typeface="Times New Roman" pitchFamily="18" charset="0"/>
                <a:cs typeface="Times New Roman" pitchFamily="18" charset="0"/>
              </a:rPr>
              <a:t> generation transistors after the BJTs. These can be used as amplifiers in oscilloscopes, testing and measuring instruments, electronic voltmeters, etc. and also used in switching actions.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FET </a:t>
            </a:r>
            <a:r>
              <a:rPr lang="en-IN" b="1" dirty="0" smtClean="0">
                <a:solidFill>
                  <a:srgbClr val="002060"/>
                </a:solidFill>
              </a:rPr>
              <a:t>Used as a Shunt Switch</a:t>
            </a:r>
            <a:r>
              <a:rPr lang="en-IN" b="1" dirty="0" smtClean="0"/>
              <a:t/>
            </a:r>
            <a:br>
              <a:rPr lang="en-IN" b="1" dirty="0" smtClean="0"/>
            </a:br>
            <a:r>
              <a:rPr lang="en-US" b="1" dirty="0" smtClean="0">
                <a:solidFill>
                  <a:srgbClr val="002060"/>
                </a:solidFill>
              </a:rPr>
              <a:t> </a:t>
            </a:r>
            <a:r>
              <a:rPr lang="en-US" b="1" dirty="0" smtClean="0"/>
              <a:t/>
            </a:r>
            <a:br>
              <a:rPr lang="en-US" b="1" dirty="0" smtClean="0"/>
            </a:br>
            <a:endParaRPr lang="en-US" dirty="0"/>
          </a:p>
        </p:txBody>
      </p:sp>
      <p:sp>
        <p:nvSpPr>
          <p:cNvPr id="4" name="Content Placeholder 2"/>
          <p:cNvSpPr>
            <a:spLocks noGrp="1"/>
          </p:cNvSpPr>
          <p:nvPr>
            <p:ph idx="1"/>
          </p:nvPr>
        </p:nvSpPr>
        <p:spPr>
          <a:xfrm>
            <a:off x="457200" y="1219200"/>
            <a:ext cx="8229600" cy="5105400"/>
          </a:xfrm>
        </p:spPr>
        <p:txBody>
          <a:bodyPr>
            <a:normAutofit fontScale="85000" lnSpcReduction="20000"/>
          </a:bodyPr>
          <a:lstStyle/>
          <a:p>
            <a:pPr algn="just"/>
            <a:r>
              <a:rPr lang="en-IN" dirty="0" smtClean="0">
                <a:latin typeface="Times New Roman" pitchFamily="18" charset="0"/>
                <a:cs typeface="Times New Roman" pitchFamily="18" charset="0"/>
              </a:rPr>
              <a:t>Let us look at the </a:t>
            </a:r>
            <a:r>
              <a:rPr lang="en-IN" dirty="0" smtClean="0">
                <a:latin typeface="Times New Roman" pitchFamily="18" charset="0"/>
                <a:cs typeface="Times New Roman" pitchFamily="18" charset="0"/>
              </a:rPr>
              <a:t>above </a:t>
            </a:r>
            <a:r>
              <a:rPr lang="en-IN" dirty="0" smtClean="0">
                <a:latin typeface="Times New Roman" pitchFamily="18" charset="0"/>
                <a:cs typeface="Times New Roman" pitchFamily="18" charset="0"/>
              </a:rPr>
              <a:t>figure where FET is connected in parallel with the load and it acts like an </a:t>
            </a:r>
            <a:r>
              <a:rPr lang="en-IN" dirty="0" err="1" smtClean="0">
                <a:latin typeface="Times New Roman" pitchFamily="18" charset="0"/>
                <a:cs typeface="Times New Roman" pitchFamily="18" charset="0"/>
              </a:rPr>
              <a:t>analog</a:t>
            </a:r>
            <a:r>
              <a:rPr lang="en-IN" dirty="0" smtClean="0">
                <a:latin typeface="Times New Roman" pitchFamily="18" charset="0"/>
                <a:cs typeface="Times New Roman" pitchFamily="18" charset="0"/>
              </a:rPr>
              <a:t> switch.</a:t>
            </a:r>
          </a:p>
          <a:p>
            <a:pPr algn="just"/>
            <a:r>
              <a:rPr lang="en-IN" dirty="0" smtClean="0">
                <a:latin typeface="Times New Roman" pitchFamily="18" charset="0"/>
                <a:cs typeface="Times New Roman" pitchFamily="18" charset="0"/>
              </a:rPr>
              <a:t>When the VGS applied is zero the FET is turned ON by operating in saturation region and its resistance is very small nearly 100 ohms. The output voltage across the across the FET is V</a:t>
            </a:r>
            <a:r>
              <a:rPr lang="en-IN" baseline="-25000" dirty="0" smtClean="0">
                <a:latin typeface="Times New Roman" pitchFamily="18" charset="0"/>
                <a:cs typeface="Times New Roman" pitchFamily="18" charset="0"/>
              </a:rPr>
              <a:t>OUT</a:t>
            </a:r>
            <a:r>
              <a:rPr lang="en-IN" dirty="0" smtClean="0">
                <a:latin typeface="Times New Roman" pitchFamily="18" charset="0"/>
                <a:cs typeface="Times New Roman" pitchFamily="18" charset="0"/>
              </a:rPr>
              <a:t>= V</a:t>
            </a:r>
            <a:r>
              <a:rPr lang="en-IN" baseline="-25000" dirty="0" smtClean="0">
                <a:latin typeface="Times New Roman" pitchFamily="18" charset="0"/>
                <a:cs typeface="Times New Roman" pitchFamily="18" charset="0"/>
              </a:rPr>
              <a:t>in</a:t>
            </a:r>
            <a:r>
              <a:rPr lang="en-IN" dirty="0" smtClean="0">
                <a:latin typeface="Times New Roman" pitchFamily="18" charset="0"/>
                <a:cs typeface="Times New Roman" pitchFamily="18" charset="0"/>
              </a:rPr>
              <a:t> *  {R</a:t>
            </a:r>
            <a:r>
              <a:rPr lang="en-IN" baseline="-25000" dirty="0" smtClean="0">
                <a:latin typeface="Times New Roman" pitchFamily="18" charset="0"/>
                <a:cs typeface="Times New Roman" pitchFamily="18" charset="0"/>
              </a:rPr>
              <a:t>DS</a:t>
            </a:r>
            <a:r>
              <a:rPr lang="en-IN" dirty="0" smtClean="0">
                <a:latin typeface="Times New Roman" pitchFamily="18" charset="0"/>
                <a:cs typeface="Times New Roman" pitchFamily="18" charset="0"/>
              </a:rPr>
              <a:t>/ (R</a:t>
            </a:r>
            <a:r>
              <a:rPr lang="en-IN" baseline="-25000" dirty="0" smtClean="0">
                <a:latin typeface="Times New Roman" pitchFamily="18" charset="0"/>
                <a:cs typeface="Times New Roman" pitchFamily="18" charset="0"/>
              </a:rPr>
              <a:t>D</a:t>
            </a:r>
            <a:r>
              <a:rPr lang="en-IN" dirty="0" smtClean="0">
                <a:latin typeface="Times New Roman" pitchFamily="18" charset="0"/>
                <a:cs typeface="Times New Roman" pitchFamily="18" charset="0"/>
              </a:rPr>
              <a:t> + R</a:t>
            </a:r>
            <a:r>
              <a:rPr lang="en-IN" baseline="-25000" dirty="0" smtClean="0">
                <a:latin typeface="Times New Roman" pitchFamily="18" charset="0"/>
                <a:cs typeface="Times New Roman" pitchFamily="18" charset="0"/>
              </a:rPr>
              <a:t>DS (ON)</a:t>
            </a:r>
            <a:r>
              <a:rPr lang="en-IN" dirty="0" smtClean="0">
                <a:latin typeface="Times New Roman" pitchFamily="18" charset="0"/>
                <a:cs typeface="Times New Roman" pitchFamily="18" charset="0"/>
              </a:rPr>
              <a:t>)}. Since the resistance R</a:t>
            </a:r>
            <a:r>
              <a:rPr lang="en-IN" baseline="-25000" dirty="0" smtClean="0">
                <a:latin typeface="Times New Roman" pitchFamily="18" charset="0"/>
                <a:cs typeface="Times New Roman" pitchFamily="18" charset="0"/>
              </a:rPr>
              <a:t>D</a:t>
            </a:r>
            <a:r>
              <a:rPr lang="en-IN" dirty="0" smtClean="0">
                <a:latin typeface="Times New Roman" pitchFamily="18" charset="0"/>
                <a:cs typeface="Times New Roman" pitchFamily="18" charset="0"/>
              </a:rPr>
              <a:t> is very large, the output voltage is approximately considered as zero.</a:t>
            </a:r>
          </a:p>
          <a:p>
            <a:pPr algn="just"/>
            <a:r>
              <a:rPr lang="en-IN" dirty="0" smtClean="0">
                <a:latin typeface="Times New Roman" pitchFamily="18" charset="0"/>
                <a:cs typeface="Times New Roman" pitchFamily="18" charset="0"/>
              </a:rPr>
              <a:t>When we apply the negative voltage which is equal to the pinch off voltage at the gate, FET operates in the </a:t>
            </a:r>
            <a:r>
              <a:rPr lang="en-IN" dirty="0" err="1" smtClean="0">
                <a:latin typeface="Times New Roman" pitchFamily="18" charset="0"/>
                <a:cs typeface="Times New Roman" pitchFamily="18" charset="0"/>
              </a:rPr>
              <a:t>cutoff</a:t>
            </a:r>
            <a:r>
              <a:rPr lang="en-IN" dirty="0" smtClean="0">
                <a:latin typeface="Times New Roman" pitchFamily="18" charset="0"/>
                <a:cs typeface="Times New Roman" pitchFamily="18" charset="0"/>
              </a:rPr>
              <a:t> region and acts as a high resistance device and the output voltage is equal to the input voltage</a:t>
            </a:r>
            <a:r>
              <a:rPr lang="en-IN" dirty="0" smtClean="0">
                <a:latin typeface="Times New Roman" pitchFamily="18" charset="0"/>
                <a:cs typeface="Times New Roman" pitchFamily="18" charset="0"/>
              </a:rPr>
              <a:t>.</a:t>
            </a: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endParaRPr lang="en-IN"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FET </a:t>
            </a:r>
            <a:r>
              <a:rPr lang="en-IN" b="1" dirty="0" smtClean="0">
                <a:solidFill>
                  <a:srgbClr val="002060"/>
                </a:solidFill>
              </a:rPr>
              <a:t>Used as a </a:t>
            </a:r>
            <a:r>
              <a:rPr lang="en-IN" b="1" dirty="0" smtClean="0">
                <a:solidFill>
                  <a:srgbClr val="002060"/>
                </a:solidFill>
              </a:rPr>
              <a:t>Series </a:t>
            </a:r>
            <a:r>
              <a:rPr lang="en-IN" b="1" dirty="0" smtClean="0">
                <a:solidFill>
                  <a:srgbClr val="002060"/>
                </a:solidFill>
              </a:rPr>
              <a:t>Switch</a:t>
            </a:r>
            <a:r>
              <a:rPr lang="en-IN" b="1" dirty="0" smtClean="0"/>
              <a:t/>
            </a:r>
            <a:br>
              <a:rPr lang="en-IN" b="1" dirty="0" smtClean="0"/>
            </a:br>
            <a:r>
              <a:rPr lang="en-US" b="1" dirty="0" smtClean="0">
                <a:solidFill>
                  <a:srgbClr val="002060"/>
                </a:solidFill>
              </a:rPr>
              <a:t> </a:t>
            </a:r>
            <a:r>
              <a:rPr lang="en-US" b="1" dirty="0" smtClean="0"/>
              <a:t/>
            </a:r>
            <a:br>
              <a:rPr lang="en-US" b="1" dirty="0" smtClean="0"/>
            </a:br>
            <a:endParaRPr lang="en-US" dirty="0"/>
          </a:p>
        </p:txBody>
      </p:sp>
      <p:pic>
        <p:nvPicPr>
          <p:cNvPr id="23554" name="Picture 2" descr="FET as a series Switch Circuit"/>
          <p:cNvPicPr>
            <a:picLocks noChangeAspect="1" noChangeArrowheads="1"/>
          </p:cNvPicPr>
          <p:nvPr/>
        </p:nvPicPr>
        <p:blipFill>
          <a:blip r:embed="rId2" cstate="print"/>
          <a:srcRect/>
          <a:stretch>
            <a:fillRect/>
          </a:stretch>
        </p:blipFill>
        <p:spPr bwMode="auto">
          <a:xfrm>
            <a:off x="498989" y="1219200"/>
            <a:ext cx="8111611" cy="5029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FET </a:t>
            </a:r>
            <a:r>
              <a:rPr lang="en-IN" b="1" dirty="0" smtClean="0">
                <a:solidFill>
                  <a:srgbClr val="002060"/>
                </a:solidFill>
              </a:rPr>
              <a:t>Used as a </a:t>
            </a:r>
            <a:r>
              <a:rPr lang="en-IN" b="1" dirty="0" smtClean="0">
                <a:solidFill>
                  <a:srgbClr val="002060"/>
                </a:solidFill>
              </a:rPr>
              <a:t>Series </a:t>
            </a:r>
            <a:r>
              <a:rPr lang="en-IN" b="1" dirty="0" smtClean="0">
                <a:solidFill>
                  <a:srgbClr val="002060"/>
                </a:solidFill>
              </a:rPr>
              <a:t>Switch</a:t>
            </a:r>
            <a:r>
              <a:rPr lang="en-IN" b="1" dirty="0" smtClean="0"/>
              <a:t/>
            </a:r>
            <a:br>
              <a:rPr lang="en-IN" b="1" dirty="0" smtClean="0"/>
            </a:br>
            <a:r>
              <a:rPr lang="en-US" b="1" dirty="0" smtClean="0">
                <a:solidFill>
                  <a:srgbClr val="002060"/>
                </a:solidFill>
              </a:rPr>
              <a:t> </a:t>
            </a:r>
            <a:r>
              <a:rPr lang="en-US" b="1" dirty="0" smtClean="0"/>
              <a:t/>
            </a:r>
            <a:br>
              <a:rPr lang="en-US" b="1" dirty="0" smtClean="0"/>
            </a:br>
            <a:endParaRPr lang="en-US" dirty="0"/>
          </a:p>
        </p:txBody>
      </p:sp>
      <p:sp>
        <p:nvSpPr>
          <p:cNvPr id="4" name="Content Placeholder 2"/>
          <p:cNvSpPr>
            <a:spLocks noGrp="1"/>
          </p:cNvSpPr>
          <p:nvPr>
            <p:ph idx="1"/>
          </p:nvPr>
        </p:nvSpPr>
        <p:spPr>
          <a:xfrm>
            <a:off x="457200" y="1219200"/>
            <a:ext cx="8229600" cy="5105400"/>
          </a:xfrm>
        </p:spPr>
        <p:txBody>
          <a:bodyPr>
            <a:normAutofit/>
          </a:bodyPr>
          <a:lstStyle/>
          <a:p>
            <a:pPr marL="0" indent="1588" algn="just">
              <a:buNone/>
            </a:pPr>
            <a:r>
              <a:rPr lang="en-IN" sz="2800" dirty="0" smtClean="0">
                <a:latin typeface="Times New Roman" pitchFamily="18" charset="0"/>
                <a:cs typeface="Times New Roman" pitchFamily="18" charset="0"/>
              </a:rPr>
              <a:t>Above </a:t>
            </a:r>
            <a:r>
              <a:rPr lang="en-IN" sz="2800" dirty="0" smtClean="0">
                <a:latin typeface="Times New Roman" pitchFamily="18" charset="0"/>
                <a:cs typeface="Times New Roman" pitchFamily="18" charset="0"/>
              </a:rPr>
              <a:t>figure shows another configuration of FET switch circuit. In this circuit FET acts as a series switch. It acts as a closed switch if the control voltage is zero and open switch if control voltage is negative. When the FET is ON, the input signal will appear at the output and when it is OFF the output is zero.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Ex. </a:t>
            </a:r>
            <a:r>
              <a:rPr lang="en-IN" b="1" dirty="0" smtClean="0">
                <a:solidFill>
                  <a:srgbClr val="002060"/>
                </a:solidFill>
              </a:rPr>
              <a:t>of N-Channel JFET as a Switch</a:t>
            </a:r>
            <a:r>
              <a:rPr lang="en-IN" b="1" dirty="0" smtClean="0"/>
              <a:t/>
            </a:r>
            <a:br>
              <a:rPr lang="en-IN" b="1" dirty="0" smtClean="0"/>
            </a:br>
            <a:r>
              <a:rPr lang="en-IN" b="1" dirty="0" smtClean="0"/>
              <a:t/>
            </a:r>
            <a:br>
              <a:rPr lang="en-IN" b="1" dirty="0" smtClean="0"/>
            </a:br>
            <a:r>
              <a:rPr lang="en-US" b="1" dirty="0" smtClean="0">
                <a:solidFill>
                  <a:srgbClr val="002060"/>
                </a:solidFill>
              </a:rPr>
              <a:t> </a:t>
            </a:r>
            <a:r>
              <a:rPr lang="en-US" b="1" dirty="0" smtClean="0"/>
              <a:t/>
            </a:r>
            <a:br>
              <a:rPr lang="en-US" b="1" dirty="0" smtClean="0"/>
            </a:br>
            <a:endParaRPr lang="en-US" dirty="0"/>
          </a:p>
        </p:txBody>
      </p:sp>
      <p:pic>
        <p:nvPicPr>
          <p:cNvPr id="25602" name="Picture 2" descr="N-channel JFET to Switch LED Circuit"/>
          <p:cNvPicPr>
            <a:picLocks noChangeAspect="1" noChangeArrowheads="1"/>
          </p:cNvPicPr>
          <p:nvPr/>
        </p:nvPicPr>
        <p:blipFill>
          <a:blip r:embed="rId2" cstate="print"/>
          <a:srcRect/>
          <a:stretch>
            <a:fillRect/>
          </a:stretch>
        </p:blipFill>
        <p:spPr bwMode="auto">
          <a:xfrm>
            <a:off x="2438400" y="1066800"/>
            <a:ext cx="4057650" cy="555307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Ex. </a:t>
            </a:r>
            <a:r>
              <a:rPr lang="en-IN" b="1" dirty="0" smtClean="0">
                <a:solidFill>
                  <a:srgbClr val="002060"/>
                </a:solidFill>
              </a:rPr>
              <a:t>of N-Channel JFET as a Switch</a:t>
            </a:r>
            <a:r>
              <a:rPr lang="en-IN" b="1" dirty="0" smtClean="0"/>
              <a:t/>
            </a:r>
            <a:br>
              <a:rPr lang="en-IN" b="1" dirty="0" smtClean="0"/>
            </a:br>
            <a:r>
              <a:rPr lang="en-IN" b="1" dirty="0" smtClean="0"/>
              <a:t/>
            </a:r>
            <a:br>
              <a:rPr lang="en-IN" b="1" dirty="0" smtClean="0"/>
            </a:br>
            <a:r>
              <a:rPr lang="en-US" b="1" dirty="0" smtClean="0">
                <a:solidFill>
                  <a:srgbClr val="002060"/>
                </a:solidFill>
              </a:rPr>
              <a:t> </a:t>
            </a:r>
            <a:r>
              <a:rPr lang="en-US" b="1" dirty="0" smtClean="0"/>
              <a:t/>
            </a:r>
            <a:br>
              <a:rPr lang="en-US" b="1" dirty="0" smtClean="0"/>
            </a:br>
            <a:endParaRPr lang="en-US" dirty="0"/>
          </a:p>
        </p:txBody>
      </p:sp>
      <p:sp>
        <p:nvSpPr>
          <p:cNvPr id="4" name="Content Placeholder 2"/>
          <p:cNvSpPr>
            <a:spLocks noGrp="1"/>
          </p:cNvSpPr>
          <p:nvPr>
            <p:ph idx="1"/>
          </p:nvPr>
        </p:nvSpPr>
        <p:spPr>
          <a:xfrm>
            <a:off x="457200" y="1219200"/>
            <a:ext cx="8229600" cy="5105400"/>
          </a:xfrm>
        </p:spPr>
        <p:txBody>
          <a:bodyPr>
            <a:normAutofit fontScale="92500" lnSpcReduction="20000"/>
          </a:bodyPr>
          <a:lstStyle/>
          <a:p>
            <a:pPr algn="just"/>
            <a:r>
              <a:rPr lang="en-IN" dirty="0" smtClean="0">
                <a:latin typeface="Times New Roman" pitchFamily="18" charset="0"/>
                <a:cs typeface="Times New Roman" pitchFamily="18" charset="0"/>
              </a:rPr>
              <a:t>The </a:t>
            </a:r>
            <a:r>
              <a:rPr lang="en-IN" dirty="0" smtClean="0">
                <a:latin typeface="Times New Roman" pitchFamily="18" charset="0"/>
                <a:cs typeface="Times New Roman" pitchFamily="18" charset="0"/>
              </a:rPr>
              <a:t>above </a:t>
            </a:r>
            <a:r>
              <a:rPr lang="en-IN" dirty="0" smtClean="0">
                <a:latin typeface="Times New Roman" pitchFamily="18" charset="0"/>
                <a:cs typeface="Times New Roman" pitchFamily="18" charset="0"/>
              </a:rPr>
              <a:t>figure demonstrates how a N-channel JFET used to switch the LED. The LED is connected between supply and source terminal through a resistor. Here resistor is used to limit the current through the LED. Gate terminal of the transistor connected to the negative supply.</a:t>
            </a:r>
          </a:p>
          <a:p>
            <a:pPr algn="just"/>
            <a:r>
              <a:rPr lang="en-IN" dirty="0" smtClean="0">
                <a:latin typeface="Times New Roman" pitchFamily="18" charset="0"/>
                <a:cs typeface="Times New Roman" pitchFamily="18" charset="0"/>
              </a:rPr>
              <a:t>From the above discussion, zero voltage on the gate terminal makes current to flow through the LED because FET is in saturation mode. Therefore, the LED becomes </a:t>
            </a:r>
            <a:r>
              <a:rPr lang="en-IN" b="1" dirty="0" smtClean="0">
                <a:latin typeface="Times New Roman" pitchFamily="18" charset="0"/>
                <a:cs typeface="Times New Roman" pitchFamily="18" charset="0"/>
              </a:rPr>
              <a:t>ON.</a:t>
            </a:r>
          </a:p>
          <a:p>
            <a:pPr algn="just"/>
            <a:r>
              <a:rPr lang="en-IN" dirty="0" smtClean="0">
                <a:latin typeface="Times New Roman" pitchFamily="18" charset="0"/>
                <a:cs typeface="Times New Roman" pitchFamily="18" charset="0"/>
              </a:rPr>
              <a:t>With a </a:t>
            </a:r>
            <a:r>
              <a:rPr lang="en-IN" b="1" dirty="0" smtClean="0">
                <a:latin typeface="Times New Roman" pitchFamily="18" charset="0"/>
                <a:cs typeface="Times New Roman" pitchFamily="18" charset="0"/>
              </a:rPr>
              <a:t>sufficient negative voltage</a:t>
            </a:r>
            <a:r>
              <a:rPr lang="en-IN" dirty="0" smtClean="0">
                <a:latin typeface="Times New Roman" pitchFamily="18" charset="0"/>
                <a:cs typeface="Times New Roman" pitchFamily="18" charset="0"/>
              </a:rPr>
              <a:t> on the gate terminal (about 3-4 volts), JFET drives into </a:t>
            </a:r>
            <a:r>
              <a:rPr lang="en-IN" b="1" dirty="0" err="1" smtClean="0">
                <a:latin typeface="Times New Roman" pitchFamily="18" charset="0"/>
                <a:cs typeface="Times New Roman" pitchFamily="18" charset="0"/>
              </a:rPr>
              <a:t>cutoff</a:t>
            </a:r>
            <a:r>
              <a:rPr lang="en-IN" dirty="0" smtClean="0">
                <a:latin typeface="Times New Roman" pitchFamily="18" charset="0"/>
                <a:cs typeface="Times New Roman" pitchFamily="18" charset="0"/>
              </a:rPr>
              <a:t> mode so the LED becomes turned </a:t>
            </a:r>
            <a:r>
              <a:rPr lang="en-IN" b="1" dirty="0" smtClean="0">
                <a:latin typeface="Times New Roman" pitchFamily="18" charset="0"/>
                <a:cs typeface="Times New Roman" pitchFamily="18" charset="0"/>
              </a:rPr>
              <a:t>OFF.</a:t>
            </a:r>
            <a:endParaRPr lang="en-IN" b="1"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Ex. </a:t>
            </a:r>
            <a:r>
              <a:rPr lang="en-IN" b="1" dirty="0" smtClean="0">
                <a:solidFill>
                  <a:srgbClr val="002060"/>
                </a:solidFill>
              </a:rPr>
              <a:t>of </a:t>
            </a:r>
            <a:r>
              <a:rPr lang="en-IN" b="1" dirty="0" smtClean="0">
                <a:solidFill>
                  <a:srgbClr val="002060"/>
                </a:solidFill>
              </a:rPr>
              <a:t>P-Channel </a:t>
            </a:r>
            <a:r>
              <a:rPr lang="en-IN" b="1" dirty="0" smtClean="0">
                <a:solidFill>
                  <a:srgbClr val="002060"/>
                </a:solidFill>
              </a:rPr>
              <a:t>JFET as a Switch</a:t>
            </a:r>
            <a:r>
              <a:rPr lang="en-IN" b="1" dirty="0" smtClean="0"/>
              <a:t/>
            </a:r>
            <a:br>
              <a:rPr lang="en-IN" b="1" dirty="0" smtClean="0"/>
            </a:br>
            <a:r>
              <a:rPr lang="en-IN" b="1" dirty="0" smtClean="0"/>
              <a:t/>
            </a:r>
            <a:br>
              <a:rPr lang="en-IN" b="1" dirty="0" smtClean="0"/>
            </a:br>
            <a:r>
              <a:rPr lang="en-US" b="1" dirty="0" smtClean="0">
                <a:solidFill>
                  <a:srgbClr val="002060"/>
                </a:solidFill>
              </a:rPr>
              <a:t> </a:t>
            </a:r>
            <a:r>
              <a:rPr lang="en-US" b="1" dirty="0" smtClean="0"/>
              <a:t/>
            </a:r>
            <a:br>
              <a:rPr lang="en-US" b="1" dirty="0" smtClean="0"/>
            </a:br>
            <a:endParaRPr lang="en-US" dirty="0"/>
          </a:p>
        </p:txBody>
      </p:sp>
      <p:pic>
        <p:nvPicPr>
          <p:cNvPr id="29700" name="Picture 4" descr="P-Channel JFET to Switch LED"/>
          <p:cNvPicPr>
            <a:picLocks noChangeAspect="1" noChangeArrowheads="1"/>
          </p:cNvPicPr>
          <p:nvPr/>
        </p:nvPicPr>
        <p:blipFill>
          <a:blip r:embed="rId2" cstate="print"/>
          <a:srcRect/>
          <a:stretch>
            <a:fillRect/>
          </a:stretch>
        </p:blipFill>
        <p:spPr bwMode="auto">
          <a:xfrm>
            <a:off x="2343150" y="914400"/>
            <a:ext cx="4667250" cy="573405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Ex. </a:t>
            </a:r>
            <a:r>
              <a:rPr lang="en-IN" b="1" dirty="0" smtClean="0">
                <a:solidFill>
                  <a:srgbClr val="002060"/>
                </a:solidFill>
              </a:rPr>
              <a:t>of N-Channel JFET as a Switch</a:t>
            </a:r>
            <a:r>
              <a:rPr lang="en-IN" b="1" dirty="0" smtClean="0"/>
              <a:t/>
            </a:r>
            <a:br>
              <a:rPr lang="en-IN" b="1" dirty="0" smtClean="0"/>
            </a:br>
            <a:r>
              <a:rPr lang="en-IN" b="1" dirty="0" smtClean="0"/>
              <a:t/>
            </a:r>
            <a:br>
              <a:rPr lang="en-IN" b="1" dirty="0" smtClean="0"/>
            </a:br>
            <a:r>
              <a:rPr lang="en-US" b="1" dirty="0" smtClean="0">
                <a:solidFill>
                  <a:srgbClr val="002060"/>
                </a:solidFill>
              </a:rPr>
              <a:t> </a:t>
            </a:r>
            <a:r>
              <a:rPr lang="en-US" b="1" dirty="0" smtClean="0"/>
              <a:t/>
            </a:r>
            <a:br>
              <a:rPr lang="en-US" b="1" dirty="0" smtClean="0"/>
            </a:br>
            <a:endParaRPr lang="en-US" dirty="0"/>
          </a:p>
        </p:txBody>
      </p:sp>
      <p:sp>
        <p:nvSpPr>
          <p:cNvPr id="4" name="Content Placeholder 2"/>
          <p:cNvSpPr>
            <a:spLocks noGrp="1"/>
          </p:cNvSpPr>
          <p:nvPr>
            <p:ph idx="1"/>
          </p:nvPr>
        </p:nvSpPr>
        <p:spPr>
          <a:xfrm>
            <a:off x="457200" y="1219200"/>
            <a:ext cx="8229600" cy="5105400"/>
          </a:xfrm>
        </p:spPr>
        <p:txBody>
          <a:bodyPr>
            <a:normAutofit fontScale="92500" lnSpcReduction="20000"/>
          </a:bodyPr>
          <a:lstStyle/>
          <a:p>
            <a:pPr algn="just"/>
            <a:r>
              <a:rPr lang="en-IN" dirty="0" smtClean="0">
                <a:latin typeface="Times New Roman" pitchFamily="18" charset="0"/>
                <a:cs typeface="Times New Roman" pitchFamily="18" charset="0"/>
              </a:rPr>
              <a:t>Similar to the N-channel JFET driven LED, </a:t>
            </a:r>
            <a:r>
              <a:rPr lang="en-IN" dirty="0" smtClean="0">
                <a:latin typeface="Times New Roman" pitchFamily="18" charset="0"/>
                <a:cs typeface="Times New Roman" pitchFamily="18" charset="0"/>
              </a:rPr>
              <a:t>        P-channel </a:t>
            </a:r>
            <a:r>
              <a:rPr lang="en-IN" dirty="0" smtClean="0">
                <a:latin typeface="Times New Roman" pitchFamily="18" charset="0"/>
                <a:cs typeface="Times New Roman" pitchFamily="18" charset="0"/>
              </a:rPr>
              <a:t>JFET switched LED circuit is given </a:t>
            </a:r>
            <a:r>
              <a:rPr lang="en-IN" dirty="0" smtClean="0">
                <a:latin typeface="Times New Roman" pitchFamily="18" charset="0"/>
                <a:cs typeface="Times New Roman" pitchFamily="18" charset="0"/>
              </a:rPr>
              <a:t>above. </a:t>
            </a:r>
            <a:r>
              <a:rPr lang="en-IN" dirty="0" smtClean="0">
                <a:latin typeface="Times New Roman" pitchFamily="18" charset="0"/>
                <a:cs typeface="Times New Roman" pitchFamily="18" charset="0"/>
              </a:rPr>
              <a:t>The difference between the two circuits is the supply source at the gate terminal.</a:t>
            </a:r>
          </a:p>
          <a:p>
            <a:pPr algn="just"/>
            <a:r>
              <a:rPr lang="en-IN" dirty="0" smtClean="0">
                <a:latin typeface="Times New Roman" pitchFamily="18" charset="0"/>
                <a:cs typeface="Times New Roman" pitchFamily="18" charset="0"/>
              </a:rPr>
              <a:t>Turn ON condition remains same for both circuits that is zero voltage at the gate terminal causes the LED to glow as the FET is active.</a:t>
            </a:r>
          </a:p>
          <a:p>
            <a:pPr algn="just"/>
            <a:r>
              <a:rPr lang="en-IN" dirty="0" smtClean="0">
                <a:latin typeface="Times New Roman" pitchFamily="18" charset="0"/>
                <a:cs typeface="Times New Roman" pitchFamily="18" charset="0"/>
              </a:rPr>
              <a:t>For switching the FET into </a:t>
            </a:r>
            <a:r>
              <a:rPr lang="en-IN" b="1" dirty="0" err="1" smtClean="0">
                <a:latin typeface="Times New Roman" pitchFamily="18" charset="0"/>
                <a:cs typeface="Times New Roman" pitchFamily="18" charset="0"/>
              </a:rPr>
              <a:t>cutoff</a:t>
            </a:r>
            <a:r>
              <a:rPr lang="en-IN" b="1" dirty="0" smtClean="0">
                <a:latin typeface="Times New Roman" pitchFamily="18" charset="0"/>
                <a:cs typeface="Times New Roman" pitchFamily="18" charset="0"/>
              </a:rPr>
              <a:t>, a sufficient positive voltage</a:t>
            </a:r>
            <a:r>
              <a:rPr lang="en-IN" dirty="0" smtClean="0">
                <a:latin typeface="Times New Roman" pitchFamily="18" charset="0"/>
                <a:cs typeface="Times New Roman" pitchFamily="18" charset="0"/>
              </a:rPr>
              <a:t> (about 3 to 4 volts in this case) stops the current flow through the circuit. Therefore the LED is turned </a:t>
            </a:r>
            <a:r>
              <a:rPr lang="en-IN" b="1" dirty="0" smtClean="0">
                <a:latin typeface="Times New Roman" pitchFamily="18" charset="0"/>
                <a:cs typeface="Times New Roman" pitchFamily="18" charset="0"/>
              </a:rPr>
              <a:t>OFF</a:t>
            </a:r>
            <a:r>
              <a:rPr lang="en-IN" dirty="0" smtClean="0">
                <a:latin typeface="Times New Roman" pitchFamily="18" charset="0"/>
                <a:cs typeface="Times New Roman" pitchFamily="18" charset="0"/>
              </a:rPr>
              <a:t>. We can also use FETs for turning the relay circuits, motor drivers, and other electronic controlling circuits.</a:t>
            </a:r>
            <a:endParaRPr lang="en-IN"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MOS</a:t>
            </a:r>
            <a:r>
              <a:rPr lang="en-US" b="1" dirty="0" smtClean="0">
                <a:solidFill>
                  <a:srgbClr val="002060"/>
                </a:solidFill>
              </a:rPr>
              <a:t>FET </a:t>
            </a:r>
            <a:r>
              <a:rPr lang="en-US" b="1" dirty="0" smtClean="0">
                <a:solidFill>
                  <a:srgbClr val="002060"/>
                </a:solidFill>
              </a:rPr>
              <a:t>as a Switch</a:t>
            </a:r>
            <a:r>
              <a:rPr lang="en-US" b="1" dirty="0" smtClean="0"/>
              <a:t/>
            </a:r>
            <a:br>
              <a:rPr lang="en-US" b="1" dirty="0" smtClean="0"/>
            </a:br>
            <a:endParaRPr lang="en-US" dirty="0"/>
          </a:p>
        </p:txBody>
      </p:sp>
      <p:pic>
        <p:nvPicPr>
          <p:cNvPr id="30722" name="Picture 2" descr="MOSFET as a Switch Circuit"/>
          <p:cNvPicPr>
            <a:picLocks noChangeAspect="1" noChangeArrowheads="1"/>
          </p:cNvPicPr>
          <p:nvPr/>
        </p:nvPicPr>
        <p:blipFill>
          <a:blip r:embed="rId2" cstate="print"/>
          <a:srcRect b="50769"/>
          <a:stretch>
            <a:fillRect/>
          </a:stretch>
        </p:blipFill>
        <p:spPr bwMode="auto">
          <a:xfrm>
            <a:off x="381000" y="1066800"/>
            <a:ext cx="8081530" cy="4648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MOS</a:t>
            </a:r>
            <a:r>
              <a:rPr lang="en-US" b="1" dirty="0" smtClean="0">
                <a:solidFill>
                  <a:srgbClr val="002060"/>
                </a:solidFill>
              </a:rPr>
              <a:t>FET </a:t>
            </a:r>
            <a:r>
              <a:rPr lang="en-US" b="1" dirty="0" smtClean="0">
                <a:solidFill>
                  <a:srgbClr val="002060"/>
                </a:solidFill>
              </a:rPr>
              <a:t>as a Switch</a:t>
            </a:r>
            <a:r>
              <a:rPr lang="en-US" b="1" dirty="0" smtClean="0"/>
              <a:t/>
            </a:r>
            <a:br>
              <a:rPr lang="en-US" b="1" dirty="0" smtClean="0"/>
            </a:br>
            <a:endParaRPr lang="en-US" dirty="0"/>
          </a:p>
        </p:txBody>
      </p:sp>
      <p:pic>
        <p:nvPicPr>
          <p:cNvPr id="31746" name="Picture 2" descr="MOSFET as a Switch Circuit"/>
          <p:cNvPicPr>
            <a:picLocks noChangeAspect="1" noChangeArrowheads="1"/>
          </p:cNvPicPr>
          <p:nvPr/>
        </p:nvPicPr>
        <p:blipFill>
          <a:blip r:embed="rId2" cstate="print"/>
          <a:srcRect t="50350"/>
          <a:stretch>
            <a:fillRect/>
          </a:stretch>
        </p:blipFill>
        <p:spPr bwMode="auto">
          <a:xfrm>
            <a:off x="685800" y="1524000"/>
            <a:ext cx="7750503" cy="44958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MOS</a:t>
            </a:r>
            <a:r>
              <a:rPr lang="en-US" b="1" dirty="0" smtClean="0">
                <a:solidFill>
                  <a:srgbClr val="002060"/>
                </a:solidFill>
              </a:rPr>
              <a:t>FET </a:t>
            </a:r>
            <a:r>
              <a:rPr lang="en-US" b="1" dirty="0" smtClean="0">
                <a:solidFill>
                  <a:srgbClr val="002060"/>
                </a:solidFill>
              </a:rPr>
              <a:t>as a Switch</a:t>
            </a:r>
            <a:r>
              <a:rPr lang="en-US" b="1" dirty="0" smtClean="0"/>
              <a:t/>
            </a:r>
            <a:br>
              <a:rPr lang="en-US" b="1" dirty="0" smtClean="0"/>
            </a:br>
            <a:endParaRPr lang="en-US" dirty="0"/>
          </a:p>
        </p:txBody>
      </p:sp>
      <p:sp>
        <p:nvSpPr>
          <p:cNvPr id="3" name="Content Placeholder 2"/>
          <p:cNvSpPr>
            <a:spLocks noGrp="1"/>
          </p:cNvSpPr>
          <p:nvPr>
            <p:ph idx="1"/>
          </p:nvPr>
        </p:nvSpPr>
        <p:spPr>
          <a:xfrm>
            <a:off x="457200" y="1219200"/>
            <a:ext cx="8229600" cy="5105400"/>
          </a:xfrm>
        </p:spPr>
        <p:txBody>
          <a:bodyPr>
            <a:normAutofit fontScale="85000" lnSpcReduction="10000"/>
          </a:bodyPr>
          <a:lstStyle/>
          <a:p>
            <a:pPr algn="just">
              <a:buNone/>
            </a:pPr>
            <a:r>
              <a:rPr lang="en-IN" dirty="0" smtClean="0">
                <a:latin typeface="Times New Roman" pitchFamily="18" charset="0"/>
                <a:cs typeface="Times New Roman" pitchFamily="18" charset="0"/>
              </a:rPr>
              <a:t>	Another </a:t>
            </a:r>
            <a:r>
              <a:rPr lang="en-IN" dirty="0" smtClean="0">
                <a:latin typeface="Times New Roman" pitchFamily="18" charset="0"/>
                <a:cs typeface="Times New Roman" pitchFamily="18" charset="0"/>
              </a:rPr>
              <a:t>type of FET is a MOSFET which is also a voltage controlled device. The level of V</a:t>
            </a:r>
            <a:r>
              <a:rPr lang="en-IN" baseline="-25000" dirty="0" smtClean="0">
                <a:latin typeface="Times New Roman" pitchFamily="18" charset="0"/>
                <a:cs typeface="Times New Roman" pitchFamily="18" charset="0"/>
              </a:rPr>
              <a:t>GS</a:t>
            </a:r>
            <a:r>
              <a:rPr lang="en-IN" dirty="0" smtClean="0">
                <a:latin typeface="Times New Roman" pitchFamily="18" charset="0"/>
                <a:cs typeface="Times New Roman" pitchFamily="18" charset="0"/>
              </a:rPr>
              <a:t> at which the drain current will increase or starts flowing is called threshold voltage V</a:t>
            </a:r>
            <a:r>
              <a:rPr lang="en-IN" baseline="-25000" dirty="0" smtClean="0">
                <a:latin typeface="Times New Roman" pitchFamily="18" charset="0"/>
                <a:cs typeface="Times New Roman" pitchFamily="18" charset="0"/>
              </a:rPr>
              <a:t>T</a:t>
            </a:r>
            <a:r>
              <a:rPr lang="en-IN" dirty="0" smtClean="0">
                <a:latin typeface="Times New Roman" pitchFamily="18" charset="0"/>
                <a:cs typeface="Times New Roman" pitchFamily="18" charset="0"/>
              </a:rPr>
              <a:t>. Therefore, if we increase the V</a:t>
            </a:r>
            <a:r>
              <a:rPr lang="en-IN" baseline="-25000" dirty="0" smtClean="0">
                <a:latin typeface="Times New Roman" pitchFamily="18" charset="0"/>
                <a:cs typeface="Times New Roman" pitchFamily="18" charset="0"/>
              </a:rPr>
              <a:t>GS</a:t>
            </a:r>
            <a:r>
              <a:rPr lang="en-IN" dirty="0" smtClean="0">
                <a:latin typeface="Times New Roman" pitchFamily="18" charset="0"/>
                <a:cs typeface="Times New Roman" pitchFamily="18" charset="0"/>
              </a:rPr>
              <a:t>, the drain current also increases. And if we increase the V</a:t>
            </a:r>
            <a:r>
              <a:rPr lang="en-IN" baseline="-25000" dirty="0" smtClean="0">
                <a:latin typeface="Times New Roman" pitchFamily="18" charset="0"/>
                <a:cs typeface="Times New Roman" pitchFamily="18" charset="0"/>
              </a:rPr>
              <a:t>GS</a:t>
            </a:r>
            <a:r>
              <a:rPr lang="en-IN" dirty="0" smtClean="0">
                <a:latin typeface="Times New Roman" pitchFamily="18" charset="0"/>
                <a:cs typeface="Times New Roman" pitchFamily="18" charset="0"/>
              </a:rPr>
              <a:t> by keeping the </a:t>
            </a:r>
            <a:r>
              <a:rPr lang="en-IN" dirty="0" smtClean="0">
                <a:latin typeface="Times New Roman" pitchFamily="18" charset="0"/>
                <a:cs typeface="Times New Roman" pitchFamily="18" charset="0"/>
              </a:rPr>
              <a:t>V</a:t>
            </a:r>
            <a:r>
              <a:rPr lang="en-IN" baseline="-25000" dirty="0" smtClean="0">
                <a:latin typeface="Times New Roman" pitchFamily="18" charset="0"/>
                <a:cs typeface="Times New Roman" pitchFamily="18" charset="0"/>
              </a:rPr>
              <a:t>DS </a:t>
            </a:r>
            <a:r>
              <a:rPr lang="en-IN" dirty="0" smtClean="0">
                <a:latin typeface="Times New Roman" pitchFamily="18" charset="0"/>
                <a:cs typeface="Times New Roman" pitchFamily="18" charset="0"/>
              </a:rPr>
              <a:t>constant</a:t>
            </a:r>
            <a:r>
              <a:rPr lang="en-IN" dirty="0" smtClean="0">
                <a:latin typeface="Times New Roman" pitchFamily="18" charset="0"/>
                <a:cs typeface="Times New Roman" pitchFamily="18" charset="0"/>
              </a:rPr>
              <a:t>, then the drain current will reach to a saturation level as in the case of JFET.</a:t>
            </a:r>
          </a:p>
          <a:p>
            <a:pPr algn="just"/>
            <a:r>
              <a:rPr lang="en-IN" dirty="0" smtClean="0">
                <a:latin typeface="Times New Roman" pitchFamily="18" charset="0"/>
                <a:cs typeface="Times New Roman" pitchFamily="18" charset="0"/>
              </a:rPr>
              <a:t>MOSFET operates in the </a:t>
            </a:r>
            <a:r>
              <a:rPr lang="en-IN" dirty="0" err="1" smtClean="0">
                <a:latin typeface="Times New Roman" pitchFamily="18" charset="0"/>
                <a:cs typeface="Times New Roman" pitchFamily="18" charset="0"/>
              </a:rPr>
              <a:t>cutoff</a:t>
            </a:r>
            <a:r>
              <a:rPr lang="en-IN" dirty="0" smtClean="0">
                <a:latin typeface="Times New Roman" pitchFamily="18" charset="0"/>
                <a:cs typeface="Times New Roman" pitchFamily="18" charset="0"/>
              </a:rPr>
              <a:t> mode when V</a:t>
            </a:r>
            <a:r>
              <a:rPr lang="en-IN" baseline="-25000" dirty="0" smtClean="0">
                <a:latin typeface="Times New Roman" pitchFamily="18" charset="0"/>
                <a:cs typeface="Times New Roman" pitchFamily="18" charset="0"/>
              </a:rPr>
              <a:t>GS</a:t>
            </a:r>
            <a:r>
              <a:rPr lang="en-IN" dirty="0" smtClean="0">
                <a:latin typeface="Times New Roman" pitchFamily="18" charset="0"/>
                <a:cs typeface="Times New Roman" pitchFamily="18" charset="0"/>
              </a:rPr>
              <a:t> is below the threshold level. Therefore, no drain current flows in this mode. Hence acts as OPEN switch</a:t>
            </a:r>
          </a:p>
          <a:p>
            <a:pPr algn="just"/>
            <a:r>
              <a:rPr lang="en-IN" dirty="0" smtClean="0">
                <a:latin typeface="Times New Roman" pitchFamily="18" charset="0"/>
                <a:cs typeface="Times New Roman" pitchFamily="18" charset="0"/>
              </a:rPr>
              <a:t>For a better understanding consider the below figure where N-channel enhancement type MOSFET is switched for different voltages at the gate terminal.</a:t>
            </a:r>
          </a:p>
          <a:p>
            <a:pPr>
              <a:buNone/>
            </a:pPr>
            <a:endParaRPr lang="en-IN"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FET </a:t>
            </a:r>
            <a:r>
              <a:rPr lang="en-IN" b="1" dirty="0" smtClean="0">
                <a:solidFill>
                  <a:srgbClr val="002060"/>
                </a:solidFill>
              </a:rPr>
              <a:t>and Its Operating Regions</a:t>
            </a:r>
            <a:r>
              <a:rPr lang="en-IN" b="1" dirty="0" smtClean="0"/>
              <a:t/>
            </a:r>
            <a:br>
              <a:rPr lang="en-IN" b="1" dirty="0" smtClean="0"/>
            </a:br>
            <a:endParaRPr lang="en-US" dirty="0"/>
          </a:p>
        </p:txBody>
      </p:sp>
      <p:pic>
        <p:nvPicPr>
          <p:cNvPr id="1026" name="Picture 2" descr="N-Channel JFET Circuit"/>
          <p:cNvPicPr>
            <a:picLocks noChangeAspect="1" noChangeArrowheads="1"/>
          </p:cNvPicPr>
          <p:nvPr/>
        </p:nvPicPr>
        <p:blipFill>
          <a:blip r:embed="rId2" cstate="print"/>
          <a:srcRect/>
          <a:stretch>
            <a:fillRect/>
          </a:stretch>
        </p:blipFill>
        <p:spPr bwMode="auto">
          <a:xfrm>
            <a:off x="1739900" y="1371600"/>
            <a:ext cx="5651500" cy="48768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MOS</a:t>
            </a:r>
            <a:r>
              <a:rPr lang="en-US" b="1" dirty="0" smtClean="0">
                <a:solidFill>
                  <a:srgbClr val="002060"/>
                </a:solidFill>
              </a:rPr>
              <a:t>FET </a:t>
            </a:r>
            <a:r>
              <a:rPr lang="en-US" b="1" dirty="0" smtClean="0">
                <a:solidFill>
                  <a:srgbClr val="002060"/>
                </a:solidFill>
              </a:rPr>
              <a:t>as a Switch</a:t>
            </a:r>
            <a:r>
              <a:rPr lang="en-US" b="1" dirty="0" smtClean="0"/>
              <a:t/>
            </a:r>
            <a:br>
              <a:rPr lang="en-US" b="1" dirty="0" smtClean="0"/>
            </a:br>
            <a:endParaRPr lang="en-US" dirty="0"/>
          </a:p>
        </p:txBody>
      </p:sp>
      <p:sp>
        <p:nvSpPr>
          <p:cNvPr id="3" name="Content Placeholder 2"/>
          <p:cNvSpPr>
            <a:spLocks noGrp="1"/>
          </p:cNvSpPr>
          <p:nvPr>
            <p:ph idx="1"/>
          </p:nvPr>
        </p:nvSpPr>
        <p:spPr>
          <a:xfrm>
            <a:off x="457200" y="1219200"/>
            <a:ext cx="8229600" cy="5105400"/>
          </a:xfrm>
        </p:spPr>
        <p:txBody>
          <a:bodyPr>
            <a:normAutofit fontScale="85000" lnSpcReduction="10000"/>
          </a:bodyPr>
          <a:lstStyle/>
          <a:p>
            <a:pPr algn="just"/>
            <a:r>
              <a:rPr lang="en-IN" dirty="0" smtClean="0">
                <a:latin typeface="Times New Roman" pitchFamily="18" charset="0"/>
                <a:cs typeface="Times New Roman" pitchFamily="18" charset="0"/>
              </a:rPr>
              <a:t>In the below figure, MOSFET gate terminal is connected to V</a:t>
            </a:r>
            <a:r>
              <a:rPr lang="en-IN" baseline="-25000" dirty="0" smtClean="0">
                <a:latin typeface="Times New Roman" pitchFamily="18" charset="0"/>
                <a:cs typeface="Times New Roman" pitchFamily="18" charset="0"/>
              </a:rPr>
              <a:t>DD</a:t>
            </a:r>
            <a:r>
              <a:rPr lang="en-IN" dirty="0" smtClean="0">
                <a:latin typeface="Times New Roman" pitchFamily="18" charset="0"/>
                <a:cs typeface="Times New Roman" pitchFamily="18" charset="0"/>
              </a:rPr>
              <a:t>, so that the voltage applied at gate terminal is maximum. This makes the channel resistance becomes so small and allows maximum drain current to flow. This is called as saturation mode and in this mode the MOSFET is completely turned ON as a closed switch. For P-channel enhancement MOSFET, for turning ON, gate potential must be more negative with respect to source.</a:t>
            </a:r>
          </a:p>
          <a:p>
            <a:pPr algn="just"/>
            <a:r>
              <a:rPr lang="en-IN" dirty="0" smtClean="0">
                <a:latin typeface="Times New Roman" pitchFamily="18" charset="0"/>
                <a:cs typeface="Times New Roman" pitchFamily="18" charset="0"/>
              </a:rPr>
              <a:t>In </a:t>
            </a:r>
            <a:r>
              <a:rPr lang="en-IN" dirty="0" err="1" smtClean="0">
                <a:latin typeface="Times New Roman" pitchFamily="18" charset="0"/>
                <a:cs typeface="Times New Roman" pitchFamily="18" charset="0"/>
              </a:rPr>
              <a:t>cutoff</a:t>
            </a:r>
            <a:r>
              <a:rPr lang="en-IN" dirty="0" smtClean="0">
                <a:latin typeface="Times New Roman" pitchFamily="18" charset="0"/>
                <a:cs typeface="Times New Roman" pitchFamily="18" charset="0"/>
              </a:rPr>
              <a:t> region, V</a:t>
            </a:r>
            <a:r>
              <a:rPr lang="en-IN" baseline="-25000" dirty="0" smtClean="0">
                <a:latin typeface="Times New Roman" pitchFamily="18" charset="0"/>
                <a:cs typeface="Times New Roman" pitchFamily="18" charset="0"/>
              </a:rPr>
              <a:t>GS</a:t>
            </a:r>
            <a:r>
              <a:rPr lang="en-IN" dirty="0" smtClean="0">
                <a:latin typeface="Times New Roman" pitchFamily="18" charset="0"/>
                <a:cs typeface="Times New Roman" pitchFamily="18" charset="0"/>
              </a:rPr>
              <a:t> applied is less than the threshold voltage level so the drain current is zero. Hence, the MOSFET is in OFF mode just as open switch as shown in figure.</a:t>
            </a:r>
          </a:p>
          <a:p>
            <a:pPr>
              <a:buNone/>
            </a:pPr>
            <a:endParaRPr lang="en-IN"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Ex. </a:t>
            </a:r>
            <a:r>
              <a:rPr lang="en-IN" b="1" dirty="0" smtClean="0">
                <a:solidFill>
                  <a:srgbClr val="002060"/>
                </a:solidFill>
              </a:rPr>
              <a:t>of </a:t>
            </a:r>
            <a:r>
              <a:rPr lang="en-IN" b="1" dirty="0" smtClean="0">
                <a:solidFill>
                  <a:srgbClr val="002060"/>
                </a:solidFill>
              </a:rPr>
              <a:t>MOSFET </a:t>
            </a:r>
            <a:r>
              <a:rPr lang="en-IN" b="1" dirty="0" smtClean="0">
                <a:solidFill>
                  <a:srgbClr val="002060"/>
                </a:solidFill>
              </a:rPr>
              <a:t>as a Switch</a:t>
            </a:r>
            <a:r>
              <a:rPr lang="en-IN" b="1" dirty="0" smtClean="0"/>
              <a:t/>
            </a:r>
            <a:br>
              <a:rPr lang="en-IN" b="1" dirty="0" smtClean="0"/>
            </a:br>
            <a:r>
              <a:rPr lang="en-IN" b="1" dirty="0" smtClean="0"/>
              <a:t/>
            </a:r>
            <a:br>
              <a:rPr lang="en-IN" b="1" dirty="0" smtClean="0"/>
            </a:br>
            <a:r>
              <a:rPr lang="en-US" b="1" dirty="0" smtClean="0">
                <a:solidFill>
                  <a:srgbClr val="002060"/>
                </a:solidFill>
              </a:rPr>
              <a:t> </a:t>
            </a:r>
            <a:r>
              <a:rPr lang="en-US" b="1" dirty="0" smtClean="0"/>
              <a:t/>
            </a:r>
            <a:br>
              <a:rPr lang="en-US" b="1" dirty="0" smtClean="0"/>
            </a:br>
            <a:endParaRPr lang="en-US" dirty="0"/>
          </a:p>
        </p:txBody>
      </p:sp>
      <p:pic>
        <p:nvPicPr>
          <p:cNvPr id="32770" name="Picture 2" descr="MOSFET to Switch LED"/>
          <p:cNvPicPr>
            <a:picLocks noChangeAspect="1" noChangeArrowheads="1"/>
          </p:cNvPicPr>
          <p:nvPr/>
        </p:nvPicPr>
        <p:blipFill>
          <a:blip r:embed="rId2" cstate="print"/>
          <a:srcRect/>
          <a:stretch>
            <a:fillRect/>
          </a:stretch>
        </p:blipFill>
        <p:spPr bwMode="auto">
          <a:xfrm>
            <a:off x="2514600" y="990599"/>
            <a:ext cx="4038600" cy="5674677"/>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Ex. </a:t>
            </a:r>
            <a:r>
              <a:rPr lang="en-IN" b="1" dirty="0" smtClean="0">
                <a:solidFill>
                  <a:srgbClr val="002060"/>
                </a:solidFill>
              </a:rPr>
              <a:t>of </a:t>
            </a:r>
            <a:r>
              <a:rPr lang="en-IN" b="1" dirty="0" smtClean="0">
                <a:solidFill>
                  <a:srgbClr val="002060"/>
                </a:solidFill>
              </a:rPr>
              <a:t>MOSFET </a:t>
            </a:r>
            <a:r>
              <a:rPr lang="en-IN" b="1" dirty="0" smtClean="0">
                <a:solidFill>
                  <a:srgbClr val="002060"/>
                </a:solidFill>
              </a:rPr>
              <a:t>as a Switch</a:t>
            </a:r>
            <a:r>
              <a:rPr lang="en-IN" b="1" dirty="0" smtClean="0"/>
              <a:t/>
            </a:r>
            <a:br>
              <a:rPr lang="en-IN" b="1" dirty="0" smtClean="0"/>
            </a:br>
            <a:r>
              <a:rPr lang="en-IN" b="1" dirty="0" smtClean="0"/>
              <a:t/>
            </a:r>
            <a:br>
              <a:rPr lang="en-IN" b="1" dirty="0" smtClean="0"/>
            </a:br>
            <a:r>
              <a:rPr lang="en-US" b="1" dirty="0" smtClean="0">
                <a:solidFill>
                  <a:srgbClr val="002060"/>
                </a:solidFill>
              </a:rPr>
              <a:t> </a:t>
            </a:r>
            <a:r>
              <a:rPr lang="en-US" b="1" dirty="0" smtClean="0"/>
              <a:t/>
            </a:r>
            <a:br>
              <a:rPr lang="en-US" b="1" dirty="0" smtClean="0"/>
            </a:br>
            <a:endParaRPr lang="en-US" dirty="0"/>
          </a:p>
        </p:txBody>
      </p:sp>
      <p:pic>
        <p:nvPicPr>
          <p:cNvPr id="32770" name="Picture 2" descr="MOSFET to Switch LED"/>
          <p:cNvPicPr>
            <a:picLocks noChangeAspect="1" noChangeArrowheads="1"/>
          </p:cNvPicPr>
          <p:nvPr/>
        </p:nvPicPr>
        <p:blipFill>
          <a:blip r:embed="rId2" cstate="print"/>
          <a:srcRect/>
          <a:stretch>
            <a:fillRect/>
          </a:stretch>
        </p:blipFill>
        <p:spPr bwMode="auto">
          <a:xfrm>
            <a:off x="2514600" y="990599"/>
            <a:ext cx="4038600" cy="5674677"/>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MOS</a:t>
            </a:r>
            <a:r>
              <a:rPr lang="en-US" b="1" dirty="0" smtClean="0">
                <a:solidFill>
                  <a:srgbClr val="002060"/>
                </a:solidFill>
              </a:rPr>
              <a:t>FET </a:t>
            </a:r>
            <a:r>
              <a:rPr lang="en-US" b="1" dirty="0" smtClean="0">
                <a:solidFill>
                  <a:srgbClr val="002060"/>
                </a:solidFill>
              </a:rPr>
              <a:t>as a Switch</a:t>
            </a:r>
            <a:r>
              <a:rPr lang="en-US" b="1" dirty="0" smtClean="0"/>
              <a:t/>
            </a:r>
            <a:br>
              <a:rPr lang="en-US" b="1" dirty="0" smtClean="0"/>
            </a:br>
            <a:endParaRPr lang="en-US" dirty="0"/>
          </a:p>
        </p:txBody>
      </p:sp>
      <p:sp>
        <p:nvSpPr>
          <p:cNvPr id="3" name="Content Placeholder 2"/>
          <p:cNvSpPr>
            <a:spLocks noGrp="1"/>
          </p:cNvSpPr>
          <p:nvPr>
            <p:ph idx="1"/>
          </p:nvPr>
        </p:nvSpPr>
        <p:spPr>
          <a:xfrm>
            <a:off x="457200" y="1219200"/>
            <a:ext cx="8229600" cy="5105400"/>
          </a:xfrm>
        </p:spPr>
        <p:txBody>
          <a:bodyPr>
            <a:normAutofit/>
          </a:bodyPr>
          <a:lstStyle/>
          <a:p>
            <a:pPr algn="just"/>
            <a:r>
              <a:rPr lang="en-IN" sz="2800" dirty="0" smtClean="0">
                <a:latin typeface="Times New Roman" pitchFamily="18" charset="0"/>
                <a:cs typeface="Times New Roman" pitchFamily="18" charset="0"/>
              </a:rPr>
              <a:t>Most of the circuits use MOSFET as switch compared to JFET due to the advantages offered by it. We can also use switching circuit (to operate the load at particular switching frequency) for the JFETs and MOSFETs for getting the PWM signals based on the load requirements.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FET </a:t>
            </a:r>
            <a:r>
              <a:rPr lang="en-IN" b="1" dirty="0" smtClean="0">
                <a:solidFill>
                  <a:srgbClr val="002060"/>
                </a:solidFill>
              </a:rPr>
              <a:t>and Its Operating Regions</a:t>
            </a:r>
            <a:r>
              <a:rPr lang="en-IN" b="1" dirty="0" smtClean="0"/>
              <a:t/>
            </a:r>
            <a:br>
              <a:rPr lang="en-IN" b="1" dirty="0" smtClean="0"/>
            </a:br>
            <a:endParaRPr lang="en-US" dirty="0"/>
          </a:p>
        </p:txBody>
      </p:sp>
      <p:pic>
        <p:nvPicPr>
          <p:cNvPr id="16386" name="Picture 2" descr="Modes of Operation of FET"/>
          <p:cNvPicPr>
            <a:picLocks noChangeAspect="1" noChangeArrowheads="1"/>
          </p:cNvPicPr>
          <p:nvPr/>
        </p:nvPicPr>
        <p:blipFill>
          <a:blip r:embed="rId2" cstate="print"/>
          <a:srcRect/>
          <a:stretch>
            <a:fillRect/>
          </a:stretch>
        </p:blipFill>
        <p:spPr bwMode="auto">
          <a:xfrm>
            <a:off x="1295400" y="1219200"/>
            <a:ext cx="6477000" cy="532587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FET </a:t>
            </a:r>
            <a:r>
              <a:rPr lang="en-IN" b="1" dirty="0" smtClean="0">
                <a:solidFill>
                  <a:srgbClr val="002060"/>
                </a:solidFill>
              </a:rPr>
              <a:t>and Its Operating Regions</a:t>
            </a:r>
            <a:r>
              <a:rPr lang="en-IN" b="1" dirty="0" smtClean="0"/>
              <a:t/>
            </a:r>
            <a:br>
              <a:rPr lang="en-IN" b="1" dirty="0" smtClean="0"/>
            </a:br>
            <a:endParaRPr lang="en-US" dirty="0"/>
          </a:p>
        </p:txBody>
      </p:sp>
      <p:sp>
        <p:nvSpPr>
          <p:cNvPr id="3" name="Content Placeholder 2"/>
          <p:cNvSpPr>
            <a:spLocks noGrp="1"/>
          </p:cNvSpPr>
          <p:nvPr>
            <p:ph idx="1"/>
          </p:nvPr>
        </p:nvSpPr>
        <p:spPr>
          <a:xfrm>
            <a:off x="457200" y="1219200"/>
            <a:ext cx="8229600" cy="5105400"/>
          </a:xfrm>
        </p:spPr>
        <p:txBody>
          <a:bodyPr>
            <a:normAutofit fontScale="92500" lnSpcReduction="20000"/>
          </a:bodyPr>
          <a:lstStyle/>
          <a:p>
            <a:pPr marL="0" indent="0" algn="just">
              <a:buNone/>
            </a:pPr>
            <a:r>
              <a:rPr lang="en-IN" dirty="0" smtClean="0">
                <a:latin typeface="Times New Roman" pitchFamily="18" charset="0"/>
                <a:cs typeface="Times New Roman" pitchFamily="18" charset="0"/>
              </a:rPr>
              <a:t>Field Effect Transistor is a </a:t>
            </a:r>
            <a:r>
              <a:rPr lang="en-IN" dirty="0" err="1" smtClean="0">
                <a:latin typeface="Times New Roman" pitchFamily="18" charset="0"/>
                <a:cs typeface="Times New Roman" pitchFamily="18" charset="0"/>
              </a:rPr>
              <a:t>unipolar</a:t>
            </a:r>
            <a:r>
              <a:rPr lang="en-IN" dirty="0" smtClean="0">
                <a:latin typeface="Times New Roman" pitchFamily="18" charset="0"/>
                <a:cs typeface="Times New Roman" pitchFamily="18" charset="0"/>
              </a:rPr>
              <a:t> device in which the current is carried only by the majority carriers (either by hoes or electrons). </a:t>
            </a:r>
            <a:endParaRPr lang="en-IN" dirty="0" smtClean="0">
              <a:latin typeface="Times New Roman" pitchFamily="18" charset="0"/>
              <a:cs typeface="Times New Roman" pitchFamily="18" charset="0"/>
            </a:endParaRPr>
          </a:p>
          <a:p>
            <a:pPr marL="0" indent="0" algn="just">
              <a:buNone/>
            </a:pPr>
            <a:r>
              <a:rPr lang="en-IN" dirty="0" smtClean="0">
                <a:latin typeface="Times New Roman" pitchFamily="18" charset="0"/>
                <a:cs typeface="Times New Roman" pitchFamily="18" charset="0"/>
              </a:rPr>
              <a:t>FET </a:t>
            </a:r>
            <a:r>
              <a:rPr lang="en-IN" dirty="0" smtClean="0">
                <a:latin typeface="Times New Roman" pitchFamily="18" charset="0"/>
                <a:cs typeface="Times New Roman" pitchFamily="18" charset="0"/>
              </a:rPr>
              <a:t>is a voltage controlled device that means, by controlling the voltage between gate and source, the output current gets varied. </a:t>
            </a:r>
            <a:endParaRPr lang="en-IN" dirty="0" smtClean="0">
              <a:latin typeface="Times New Roman" pitchFamily="18" charset="0"/>
              <a:cs typeface="Times New Roman" pitchFamily="18" charset="0"/>
            </a:endParaRPr>
          </a:p>
          <a:p>
            <a:pPr marL="0" indent="0" algn="just">
              <a:buNone/>
            </a:pPr>
            <a:r>
              <a:rPr lang="en-IN" dirty="0" smtClean="0">
                <a:latin typeface="Times New Roman" pitchFamily="18" charset="0"/>
                <a:cs typeface="Times New Roman" pitchFamily="18" charset="0"/>
              </a:rPr>
              <a:t>Let </a:t>
            </a:r>
            <a:r>
              <a:rPr lang="en-IN" dirty="0" smtClean="0">
                <a:latin typeface="Times New Roman" pitchFamily="18" charset="0"/>
                <a:cs typeface="Times New Roman" pitchFamily="18" charset="0"/>
              </a:rPr>
              <a:t>us consider N channel JFET for understanding the operating regions. The operation or characteristics of JFET divided into three different regions, namely </a:t>
            </a:r>
            <a:r>
              <a:rPr lang="en-IN" b="1" dirty="0" err="1" smtClean="0">
                <a:latin typeface="Times New Roman" pitchFamily="18" charset="0"/>
                <a:cs typeface="Times New Roman" pitchFamily="18" charset="0"/>
              </a:rPr>
              <a:t>ohmic</a:t>
            </a:r>
            <a:r>
              <a:rPr lang="en-IN" b="1" dirty="0" smtClean="0">
                <a:latin typeface="Times New Roman" pitchFamily="18" charset="0"/>
                <a:cs typeface="Times New Roman" pitchFamily="18" charset="0"/>
              </a:rPr>
              <a:t>, saturation and </a:t>
            </a:r>
            <a:r>
              <a:rPr lang="en-IN" b="1" dirty="0" err="1" smtClean="0">
                <a:latin typeface="Times New Roman" pitchFamily="18" charset="0"/>
                <a:cs typeface="Times New Roman" pitchFamily="18" charset="0"/>
              </a:rPr>
              <a:t>cutoff</a:t>
            </a:r>
            <a:r>
              <a:rPr lang="en-IN" b="1" dirty="0" smtClean="0">
                <a:latin typeface="Times New Roman" pitchFamily="18" charset="0"/>
                <a:cs typeface="Times New Roman" pitchFamily="18" charset="0"/>
              </a:rPr>
              <a:t> region</a:t>
            </a:r>
            <a:r>
              <a:rPr lang="en-IN" dirty="0" smtClean="0">
                <a:latin typeface="Times New Roman" pitchFamily="18" charset="0"/>
                <a:cs typeface="Times New Roman" pitchFamily="18" charset="0"/>
              </a:rPr>
              <a:t>. The voltage applied to the drain is termed as V</a:t>
            </a:r>
            <a:r>
              <a:rPr lang="en-IN" baseline="-25000" dirty="0" smtClean="0">
                <a:latin typeface="Times New Roman" pitchFamily="18" charset="0"/>
                <a:cs typeface="Times New Roman" pitchFamily="18" charset="0"/>
              </a:rPr>
              <a:t>DS</a:t>
            </a:r>
            <a:r>
              <a:rPr lang="en-IN" dirty="0" smtClean="0">
                <a:latin typeface="Times New Roman" pitchFamily="18" charset="0"/>
                <a:cs typeface="Times New Roman" pitchFamily="18" charset="0"/>
              </a:rPr>
              <a:t> (some times also referred as V</a:t>
            </a:r>
            <a:r>
              <a:rPr lang="en-IN" baseline="-25000" dirty="0" smtClean="0">
                <a:latin typeface="Times New Roman" pitchFamily="18" charset="0"/>
                <a:cs typeface="Times New Roman" pitchFamily="18" charset="0"/>
              </a:rPr>
              <a:t>DD</a:t>
            </a:r>
            <a:r>
              <a:rPr lang="en-IN" dirty="0" smtClean="0">
                <a:latin typeface="Times New Roman" pitchFamily="18" charset="0"/>
                <a:cs typeface="Times New Roman" pitchFamily="18" charset="0"/>
              </a:rPr>
              <a:t>) and the voltage to the gate is termed as V</a:t>
            </a:r>
            <a:r>
              <a:rPr lang="en-IN" baseline="-25000" dirty="0" smtClean="0">
                <a:latin typeface="Times New Roman" pitchFamily="18" charset="0"/>
                <a:cs typeface="Times New Roman" pitchFamily="18" charset="0"/>
              </a:rPr>
              <a:t>GS</a:t>
            </a:r>
            <a:r>
              <a:rPr lang="en-IN" dirty="0" smtClean="0">
                <a:latin typeface="Times New Roman" pitchFamily="18" charset="0"/>
                <a:cs typeface="Times New Roman" pitchFamily="18" charset="0"/>
              </a:rPr>
              <a:t> or V</a:t>
            </a:r>
            <a:r>
              <a:rPr lang="en-IN" baseline="-25000" dirty="0" smtClean="0">
                <a:latin typeface="Times New Roman" pitchFamily="18" charset="0"/>
                <a:cs typeface="Times New Roman" pitchFamily="18" charset="0"/>
              </a:rPr>
              <a:t>GG</a:t>
            </a:r>
            <a:r>
              <a:rPr lang="en-IN"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FET </a:t>
            </a:r>
            <a:r>
              <a:rPr lang="en-IN" b="1" dirty="0" smtClean="0">
                <a:solidFill>
                  <a:srgbClr val="002060"/>
                </a:solidFill>
              </a:rPr>
              <a:t>and Its Operating Regions</a:t>
            </a:r>
            <a:r>
              <a:rPr lang="en-IN" b="1" dirty="0" smtClean="0"/>
              <a:t/>
            </a:r>
            <a:br>
              <a:rPr lang="en-IN" b="1" dirty="0" smtClean="0"/>
            </a:br>
            <a:endParaRPr lang="en-US" dirty="0"/>
          </a:p>
        </p:txBody>
      </p:sp>
      <p:sp>
        <p:nvSpPr>
          <p:cNvPr id="3" name="Content Placeholder 2"/>
          <p:cNvSpPr>
            <a:spLocks noGrp="1"/>
          </p:cNvSpPr>
          <p:nvPr>
            <p:ph idx="1"/>
          </p:nvPr>
        </p:nvSpPr>
        <p:spPr>
          <a:xfrm>
            <a:off x="457200" y="1219200"/>
            <a:ext cx="8229600" cy="5105400"/>
          </a:xfrm>
        </p:spPr>
        <p:txBody>
          <a:bodyPr>
            <a:normAutofit fontScale="92500" lnSpcReduction="20000"/>
          </a:bodyPr>
          <a:lstStyle/>
          <a:p>
            <a:r>
              <a:rPr lang="en-IN" b="1" dirty="0" err="1" smtClean="0">
                <a:latin typeface="Times New Roman" pitchFamily="18" charset="0"/>
                <a:cs typeface="Times New Roman" pitchFamily="18" charset="0"/>
              </a:rPr>
              <a:t>Ohmic</a:t>
            </a:r>
            <a:r>
              <a:rPr lang="en-IN" b="1" dirty="0" smtClean="0">
                <a:latin typeface="Times New Roman" pitchFamily="18" charset="0"/>
                <a:cs typeface="Times New Roman" pitchFamily="18" charset="0"/>
              </a:rPr>
              <a:t> Region (V</a:t>
            </a:r>
            <a:r>
              <a:rPr lang="en-IN" b="1" baseline="-25000" dirty="0" smtClean="0">
                <a:latin typeface="Times New Roman" pitchFamily="18" charset="0"/>
                <a:cs typeface="Times New Roman" pitchFamily="18" charset="0"/>
              </a:rPr>
              <a:t>DS</a:t>
            </a:r>
            <a:r>
              <a:rPr lang="en-IN" b="1" dirty="0" smtClean="0">
                <a:latin typeface="Times New Roman" pitchFamily="18" charset="0"/>
                <a:cs typeface="Times New Roman" pitchFamily="18" charset="0"/>
              </a:rPr>
              <a:t>&gt; 0 and V</a:t>
            </a:r>
            <a:r>
              <a:rPr lang="en-IN" b="1" baseline="-25000" dirty="0" smtClean="0">
                <a:latin typeface="Times New Roman" pitchFamily="18" charset="0"/>
                <a:cs typeface="Times New Roman" pitchFamily="18" charset="0"/>
              </a:rPr>
              <a:t>DS</a:t>
            </a:r>
            <a:r>
              <a:rPr lang="en-IN" b="1" dirty="0" smtClean="0">
                <a:latin typeface="Times New Roman" pitchFamily="18" charset="0"/>
                <a:cs typeface="Times New Roman" pitchFamily="18" charset="0"/>
              </a:rPr>
              <a:t> &lt; V</a:t>
            </a:r>
            <a:r>
              <a:rPr lang="en-IN" b="1" baseline="-25000" dirty="0" smtClean="0">
                <a:latin typeface="Times New Roman" pitchFamily="18" charset="0"/>
                <a:cs typeface="Times New Roman" pitchFamily="18" charset="0"/>
              </a:rPr>
              <a:t>P</a:t>
            </a:r>
            <a:r>
              <a:rPr lang="en-IN" b="1" dirty="0" smtClean="0">
                <a:latin typeface="Times New Roman" pitchFamily="18" charset="0"/>
                <a:cs typeface="Times New Roman" pitchFamily="18" charset="0"/>
              </a:rPr>
              <a:t>)</a:t>
            </a:r>
            <a:endParaRPr lang="en-IN"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	In </a:t>
            </a:r>
            <a:r>
              <a:rPr lang="en-IN" dirty="0" smtClean="0">
                <a:latin typeface="Times New Roman" pitchFamily="18" charset="0"/>
                <a:cs typeface="Times New Roman" pitchFamily="18" charset="0"/>
              </a:rPr>
              <a:t>this region channel depletion layer is very small and the FET acts as a variable resistor.</a:t>
            </a:r>
          </a:p>
          <a:p>
            <a:pPr algn="just">
              <a:buNone/>
            </a:pPr>
            <a:r>
              <a:rPr lang="en-IN" dirty="0" smtClean="0">
                <a:latin typeface="Times New Roman" pitchFamily="18" charset="0"/>
                <a:cs typeface="Times New Roman" pitchFamily="18" charset="0"/>
              </a:rPr>
              <a:t>	In </a:t>
            </a:r>
            <a:r>
              <a:rPr lang="en-IN" dirty="0" smtClean="0">
                <a:latin typeface="Times New Roman" pitchFamily="18" charset="0"/>
                <a:cs typeface="Times New Roman" pitchFamily="18" charset="0"/>
              </a:rPr>
              <a:t>this, the V</a:t>
            </a:r>
            <a:r>
              <a:rPr lang="en-IN" baseline="-25000" dirty="0" smtClean="0">
                <a:latin typeface="Times New Roman" pitchFamily="18" charset="0"/>
                <a:cs typeface="Times New Roman" pitchFamily="18" charset="0"/>
              </a:rPr>
              <a:t>DS</a:t>
            </a:r>
            <a:r>
              <a:rPr lang="en-IN" dirty="0" smtClean="0">
                <a:latin typeface="Times New Roman" pitchFamily="18" charset="0"/>
                <a:cs typeface="Times New Roman" pitchFamily="18" charset="0"/>
              </a:rPr>
              <a:t> value is greater than zero and less than V</a:t>
            </a:r>
            <a:r>
              <a:rPr lang="en-IN" baseline="-25000" dirty="0" smtClean="0">
                <a:latin typeface="Times New Roman" pitchFamily="18" charset="0"/>
                <a:cs typeface="Times New Roman" pitchFamily="18" charset="0"/>
              </a:rPr>
              <a:t>P</a:t>
            </a:r>
            <a:r>
              <a:rPr lang="en-IN" dirty="0" smtClean="0">
                <a:latin typeface="Times New Roman" pitchFamily="18" charset="0"/>
                <a:cs typeface="Times New Roman" pitchFamily="18" charset="0"/>
              </a:rPr>
              <a:t> so there is no pinch off of the channel and the current I</a:t>
            </a:r>
            <a:r>
              <a:rPr lang="en-IN" baseline="-25000" dirty="0" smtClean="0">
                <a:latin typeface="Times New Roman" pitchFamily="18" charset="0"/>
                <a:cs typeface="Times New Roman" pitchFamily="18" charset="0"/>
              </a:rPr>
              <a:t>D</a:t>
            </a:r>
            <a:r>
              <a:rPr lang="en-IN" dirty="0" smtClean="0">
                <a:latin typeface="Times New Roman" pitchFamily="18" charset="0"/>
                <a:cs typeface="Times New Roman" pitchFamily="18" charset="0"/>
              </a:rPr>
              <a:t> increases. When we increase the gate source voltage V</a:t>
            </a:r>
            <a:r>
              <a:rPr lang="en-IN" baseline="-25000" dirty="0" smtClean="0">
                <a:latin typeface="Times New Roman" pitchFamily="18" charset="0"/>
                <a:cs typeface="Times New Roman" pitchFamily="18" charset="0"/>
              </a:rPr>
              <a:t>GS</a:t>
            </a:r>
            <a:r>
              <a:rPr lang="en-IN" dirty="0" smtClean="0">
                <a:latin typeface="Times New Roman" pitchFamily="18" charset="0"/>
                <a:cs typeface="Times New Roman" pitchFamily="18" charset="0"/>
              </a:rPr>
              <a:t>, the channel conductance falls and the resistance is increased. Therefore, the depletion regions will spread more that makes a narrow channel. The channel resistance changes generally from 100 ohms to 10K ohms and obviously controls the voltage. Hence transistor acts as voltage controlled resistor in this region.</a:t>
            </a:r>
          </a:p>
          <a:p>
            <a:pPr marL="0" indent="0" algn="just">
              <a:buNone/>
            </a:pP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FET </a:t>
            </a:r>
            <a:r>
              <a:rPr lang="en-IN" b="1" dirty="0" smtClean="0">
                <a:solidFill>
                  <a:srgbClr val="002060"/>
                </a:solidFill>
              </a:rPr>
              <a:t>and Its Operating Regions</a:t>
            </a:r>
            <a:r>
              <a:rPr lang="en-IN" b="1" dirty="0" smtClean="0"/>
              <a:t/>
            </a:r>
            <a:br>
              <a:rPr lang="en-IN" b="1" dirty="0" smtClean="0"/>
            </a:br>
            <a:endParaRPr lang="en-US" dirty="0"/>
          </a:p>
        </p:txBody>
      </p:sp>
      <p:sp>
        <p:nvSpPr>
          <p:cNvPr id="3" name="Content Placeholder 2"/>
          <p:cNvSpPr>
            <a:spLocks noGrp="1"/>
          </p:cNvSpPr>
          <p:nvPr>
            <p:ph idx="1"/>
          </p:nvPr>
        </p:nvSpPr>
        <p:spPr>
          <a:xfrm>
            <a:off x="457200" y="1219200"/>
            <a:ext cx="8229600" cy="5105400"/>
          </a:xfrm>
        </p:spPr>
        <p:txBody>
          <a:bodyPr>
            <a:normAutofit fontScale="85000" lnSpcReduction="10000"/>
          </a:bodyPr>
          <a:lstStyle/>
          <a:p>
            <a:pPr algn="just"/>
            <a:r>
              <a:rPr lang="en-IN" b="1" dirty="0" smtClean="0">
                <a:latin typeface="Times New Roman" pitchFamily="18" charset="0"/>
                <a:cs typeface="Times New Roman" pitchFamily="18" charset="0"/>
              </a:rPr>
              <a:t>Saturation Region (V</a:t>
            </a:r>
            <a:r>
              <a:rPr lang="en-IN" b="1" baseline="-25000" dirty="0" smtClean="0">
                <a:latin typeface="Times New Roman" pitchFamily="18" charset="0"/>
                <a:cs typeface="Times New Roman" pitchFamily="18" charset="0"/>
              </a:rPr>
              <a:t>DS </a:t>
            </a:r>
            <a:r>
              <a:rPr lang="en-IN" b="1" dirty="0" smtClean="0">
                <a:latin typeface="Times New Roman" pitchFamily="18" charset="0"/>
                <a:cs typeface="Times New Roman" pitchFamily="18" charset="0"/>
              </a:rPr>
              <a:t>&gt; V</a:t>
            </a:r>
            <a:r>
              <a:rPr lang="en-IN" b="1" baseline="-25000" dirty="0" smtClean="0">
                <a:latin typeface="Times New Roman" pitchFamily="18" charset="0"/>
                <a:cs typeface="Times New Roman" pitchFamily="18" charset="0"/>
              </a:rPr>
              <a:t>GS</a:t>
            </a:r>
            <a:r>
              <a:rPr lang="en-IN" b="1" dirty="0" smtClean="0">
                <a:latin typeface="Times New Roman" pitchFamily="18" charset="0"/>
                <a:cs typeface="Times New Roman" pitchFamily="18" charset="0"/>
              </a:rPr>
              <a:t> – V</a:t>
            </a:r>
            <a:r>
              <a:rPr lang="en-IN" b="1" baseline="-25000" dirty="0" smtClean="0">
                <a:latin typeface="Times New Roman" pitchFamily="18" charset="0"/>
                <a:cs typeface="Times New Roman" pitchFamily="18" charset="0"/>
              </a:rPr>
              <a:t>P</a:t>
            </a:r>
            <a:r>
              <a:rPr lang="en-IN" b="1" dirty="0" smtClean="0">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	This </a:t>
            </a:r>
            <a:r>
              <a:rPr lang="en-IN" dirty="0" smtClean="0">
                <a:latin typeface="Times New Roman" pitchFamily="18" charset="0"/>
                <a:cs typeface="Times New Roman" pitchFamily="18" charset="0"/>
              </a:rPr>
              <a:t>region starts from the point where  V</a:t>
            </a:r>
            <a:r>
              <a:rPr lang="en-IN" baseline="-25000" dirty="0" smtClean="0">
                <a:latin typeface="Times New Roman" pitchFamily="18" charset="0"/>
                <a:cs typeface="Times New Roman" pitchFamily="18" charset="0"/>
              </a:rPr>
              <a:t>DS</a:t>
            </a:r>
            <a:r>
              <a:rPr lang="en-IN" dirty="0" smtClean="0">
                <a:latin typeface="Times New Roman" pitchFamily="18" charset="0"/>
                <a:cs typeface="Times New Roman" pitchFamily="18" charset="0"/>
              </a:rPr>
              <a:t> is greater than V</a:t>
            </a:r>
            <a:r>
              <a:rPr lang="en-IN" baseline="-25000" dirty="0" smtClean="0">
                <a:latin typeface="Times New Roman" pitchFamily="18" charset="0"/>
                <a:cs typeface="Times New Roman" pitchFamily="18" charset="0"/>
              </a:rPr>
              <a:t>GS</a:t>
            </a:r>
            <a:r>
              <a:rPr lang="en-IN" dirty="0" smtClean="0">
                <a:latin typeface="Times New Roman" pitchFamily="18" charset="0"/>
                <a:cs typeface="Times New Roman" pitchFamily="18" charset="0"/>
              </a:rPr>
              <a:t> minus V</a:t>
            </a:r>
            <a:r>
              <a:rPr lang="en-IN" baseline="-25000" dirty="0" smtClean="0">
                <a:latin typeface="Times New Roman" pitchFamily="18" charset="0"/>
                <a:cs typeface="Times New Roman" pitchFamily="18" charset="0"/>
              </a:rPr>
              <a:t>P</a:t>
            </a:r>
            <a:r>
              <a:rPr lang="en-IN" dirty="0" smtClean="0">
                <a:latin typeface="Times New Roman" pitchFamily="18" charset="0"/>
                <a:cs typeface="Times New Roman" pitchFamily="18" charset="0"/>
              </a:rPr>
              <a:t>, here V</a:t>
            </a:r>
            <a:r>
              <a:rPr lang="en-IN" baseline="-25000" dirty="0" smtClean="0">
                <a:latin typeface="Times New Roman" pitchFamily="18" charset="0"/>
                <a:cs typeface="Times New Roman" pitchFamily="18" charset="0"/>
              </a:rPr>
              <a:t>P </a:t>
            </a:r>
            <a:r>
              <a:rPr lang="en-IN" dirty="0" smtClean="0">
                <a:latin typeface="Times New Roman" pitchFamily="18" charset="0"/>
                <a:cs typeface="Times New Roman" pitchFamily="18" charset="0"/>
              </a:rPr>
              <a:t>is the pinch-off voltage. In this region, the drain current I</a:t>
            </a:r>
            <a:r>
              <a:rPr lang="en-IN" baseline="-25000" dirty="0" smtClean="0">
                <a:latin typeface="Times New Roman" pitchFamily="18" charset="0"/>
                <a:cs typeface="Times New Roman" pitchFamily="18" charset="0"/>
              </a:rPr>
              <a:t>D</a:t>
            </a:r>
            <a:r>
              <a:rPr lang="en-IN" dirty="0" smtClean="0">
                <a:latin typeface="Times New Roman" pitchFamily="18" charset="0"/>
                <a:cs typeface="Times New Roman" pitchFamily="18" charset="0"/>
              </a:rPr>
              <a:t> entirely depends on the V</a:t>
            </a:r>
            <a:r>
              <a:rPr lang="en-IN" baseline="-25000" dirty="0" smtClean="0">
                <a:latin typeface="Times New Roman" pitchFamily="18" charset="0"/>
                <a:cs typeface="Times New Roman" pitchFamily="18" charset="0"/>
              </a:rPr>
              <a:t>GS</a:t>
            </a:r>
            <a:r>
              <a:rPr lang="en-IN" dirty="0" smtClean="0">
                <a:latin typeface="Times New Roman" pitchFamily="18" charset="0"/>
                <a:cs typeface="Times New Roman" pitchFamily="18" charset="0"/>
              </a:rPr>
              <a:t> and not a function of V</a:t>
            </a:r>
            <a:r>
              <a:rPr lang="en-IN" baseline="-25000" dirty="0" smtClean="0">
                <a:latin typeface="Times New Roman" pitchFamily="18" charset="0"/>
                <a:cs typeface="Times New Roman" pitchFamily="18" charset="0"/>
              </a:rPr>
              <a:t>DS</a:t>
            </a:r>
            <a:r>
              <a:rPr lang="en-IN" dirty="0" smtClean="0">
                <a:latin typeface="Times New Roman" pitchFamily="18" charset="0"/>
                <a:cs typeface="Times New Roman" pitchFamily="18" charset="0"/>
              </a:rPr>
              <a:t>. The FET operates in this region to amplify the signals as well as for switching operations. From the figure it is observed that when V</a:t>
            </a:r>
            <a:r>
              <a:rPr lang="en-IN" baseline="-25000" dirty="0" smtClean="0">
                <a:latin typeface="Times New Roman" pitchFamily="18" charset="0"/>
                <a:cs typeface="Times New Roman" pitchFamily="18" charset="0"/>
              </a:rPr>
              <a:t>GS</a:t>
            </a:r>
            <a:r>
              <a:rPr lang="en-IN" dirty="0" smtClean="0">
                <a:latin typeface="Times New Roman" pitchFamily="18" charset="0"/>
                <a:cs typeface="Times New Roman" pitchFamily="18" charset="0"/>
              </a:rPr>
              <a:t> is zero, the maximum current I</a:t>
            </a:r>
            <a:r>
              <a:rPr lang="en-IN" baseline="-25000" dirty="0" smtClean="0">
                <a:latin typeface="Times New Roman" pitchFamily="18" charset="0"/>
                <a:cs typeface="Times New Roman" pitchFamily="18" charset="0"/>
              </a:rPr>
              <a:t>D</a:t>
            </a:r>
            <a:r>
              <a:rPr lang="en-IN" dirty="0" smtClean="0">
                <a:latin typeface="Times New Roman" pitchFamily="18" charset="0"/>
                <a:cs typeface="Times New Roman" pitchFamily="18" charset="0"/>
              </a:rPr>
              <a:t> flows. When we change the V</a:t>
            </a:r>
            <a:r>
              <a:rPr lang="en-IN" baseline="-25000" dirty="0" smtClean="0">
                <a:latin typeface="Times New Roman" pitchFamily="18" charset="0"/>
                <a:cs typeface="Times New Roman" pitchFamily="18" charset="0"/>
              </a:rPr>
              <a:t>GS</a:t>
            </a:r>
            <a:r>
              <a:rPr lang="en-IN" dirty="0" smtClean="0">
                <a:latin typeface="Times New Roman" pitchFamily="18" charset="0"/>
                <a:cs typeface="Times New Roman" pitchFamily="18" charset="0"/>
              </a:rPr>
              <a:t> more negative, then, the drain current is falling. At a particular value of V</a:t>
            </a:r>
            <a:r>
              <a:rPr lang="en-IN" baseline="-25000" dirty="0" smtClean="0">
                <a:latin typeface="Times New Roman" pitchFamily="18" charset="0"/>
                <a:cs typeface="Times New Roman" pitchFamily="18" charset="0"/>
              </a:rPr>
              <a:t>GS</a:t>
            </a:r>
            <a:r>
              <a:rPr lang="en-IN" dirty="0" smtClean="0">
                <a:latin typeface="Times New Roman" pitchFamily="18" charset="0"/>
                <a:cs typeface="Times New Roman" pitchFamily="18" charset="0"/>
              </a:rPr>
              <a:t> the drain current flows constantly through the device. Hence, this region is also called constant current region</a:t>
            </a:r>
            <a:r>
              <a:rPr lang="en-IN" dirty="0" smtClean="0">
                <a:latin typeface="Times New Roman" pitchFamily="18" charset="0"/>
                <a:cs typeface="Times New Roman" pitchFamily="18" charset="0"/>
              </a:rPr>
              <a:t>.</a:t>
            </a:r>
            <a:endParaRPr lang="en-IN"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FET </a:t>
            </a:r>
            <a:r>
              <a:rPr lang="en-IN" b="1" dirty="0" smtClean="0">
                <a:solidFill>
                  <a:srgbClr val="002060"/>
                </a:solidFill>
              </a:rPr>
              <a:t>and Its Operating Regions</a:t>
            </a:r>
            <a:r>
              <a:rPr lang="en-IN" b="1" dirty="0" smtClean="0"/>
              <a:t/>
            </a:r>
            <a:br>
              <a:rPr lang="en-IN" b="1" dirty="0" smtClean="0"/>
            </a:br>
            <a:endParaRPr lang="en-US" dirty="0"/>
          </a:p>
        </p:txBody>
      </p:sp>
      <p:sp>
        <p:nvSpPr>
          <p:cNvPr id="3" name="Content Placeholder 2"/>
          <p:cNvSpPr>
            <a:spLocks noGrp="1"/>
          </p:cNvSpPr>
          <p:nvPr>
            <p:ph idx="1"/>
          </p:nvPr>
        </p:nvSpPr>
        <p:spPr>
          <a:xfrm>
            <a:off x="457200" y="1219200"/>
            <a:ext cx="8229600" cy="5105400"/>
          </a:xfrm>
        </p:spPr>
        <p:txBody>
          <a:bodyPr>
            <a:normAutofit/>
          </a:bodyPr>
          <a:lstStyle/>
          <a:p>
            <a:r>
              <a:rPr lang="en-IN" sz="2800" b="1" dirty="0" err="1" smtClean="0">
                <a:latin typeface="Times New Roman" pitchFamily="18" charset="0"/>
                <a:cs typeface="Times New Roman" pitchFamily="18" charset="0"/>
              </a:rPr>
              <a:t>Cutoff</a:t>
            </a:r>
            <a:r>
              <a:rPr lang="en-IN" sz="2800" b="1" dirty="0" smtClean="0">
                <a:latin typeface="Times New Roman" pitchFamily="18" charset="0"/>
                <a:cs typeface="Times New Roman" pitchFamily="18" charset="0"/>
              </a:rPr>
              <a:t> Region (V</a:t>
            </a:r>
            <a:r>
              <a:rPr lang="en-IN" sz="2800" b="1" baseline="-25000" dirty="0" smtClean="0">
                <a:latin typeface="Times New Roman" pitchFamily="18" charset="0"/>
                <a:cs typeface="Times New Roman" pitchFamily="18" charset="0"/>
              </a:rPr>
              <a:t>GS</a:t>
            </a:r>
            <a:r>
              <a:rPr lang="en-IN" sz="2800" b="1" dirty="0" smtClean="0">
                <a:latin typeface="Times New Roman" pitchFamily="18" charset="0"/>
                <a:cs typeface="Times New Roman" pitchFamily="18" charset="0"/>
              </a:rPr>
              <a:t> &lt; V</a:t>
            </a:r>
            <a:r>
              <a:rPr lang="en-IN" sz="2800" b="1" baseline="-25000" dirty="0" smtClean="0">
                <a:latin typeface="Times New Roman" pitchFamily="18" charset="0"/>
                <a:cs typeface="Times New Roman" pitchFamily="18" charset="0"/>
              </a:rPr>
              <a:t>P</a:t>
            </a:r>
            <a:r>
              <a:rPr lang="en-IN" sz="2800" b="1" dirty="0" smtClean="0">
                <a:latin typeface="Times New Roman" pitchFamily="18" charset="0"/>
                <a:cs typeface="Times New Roman" pitchFamily="18" charset="0"/>
              </a:rPr>
              <a:t>)</a:t>
            </a:r>
            <a:endParaRPr lang="en-IN" sz="2800" dirty="0" smtClean="0">
              <a:latin typeface="Times New Roman" pitchFamily="18" charset="0"/>
              <a:cs typeface="Times New Roman" pitchFamily="18" charset="0"/>
            </a:endParaRPr>
          </a:p>
          <a:p>
            <a:pPr algn="just">
              <a:buNone/>
            </a:pPr>
            <a:r>
              <a:rPr lang="en-IN" sz="2800" dirty="0" smtClean="0">
                <a:latin typeface="Times New Roman" pitchFamily="18" charset="0"/>
                <a:cs typeface="Times New Roman" pitchFamily="18" charset="0"/>
              </a:rPr>
              <a:t>	This </a:t>
            </a:r>
            <a:r>
              <a:rPr lang="en-IN" sz="2800" dirty="0" smtClean="0">
                <a:latin typeface="Times New Roman" pitchFamily="18" charset="0"/>
                <a:cs typeface="Times New Roman" pitchFamily="18" charset="0"/>
              </a:rPr>
              <a:t>is the region in which the drain current I</a:t>
            </a:r>
            <a:r>
              <a:rPr lang="en-IN" sz="2800" baseline="-25000" dirty="0" smtClean="0">
                <a:latin typeface="Times New Roman" pitchFamily="18" charset="0"/>
                <a:cs typeface="Times New Roman" pitchFamily="18" charset="0"/>
              </a:rPr>
              <a:t>D</a:t>
            </a:r>
            <a:r>
              <a:rPr lang="en-IN" sz="2800" dirty="0" smtClean="0">
                <a:latin typeface="Times New Roman" pitchFamily="18" charset="0"/>
                <a:cs typeface="Times New Roman" pitchFamily="18" charset="0"/>
              </a:rPr>
              <a:t> is zero and the device is OFF. In this the gate source voltage V</a:t>
            </a:r>
            <a:r>
              <a:rPr lang="en-IN" sz="2800" baseline="-25000" dirty="0" smtClean="0">
                <a:latin typeface="Times New Roman" pitchFamily="18" charset="0"/>
                <a:cs typeface="Times New Roman" pitchFamily="18" charset="0"/>
              </a:rPr>
              <a:t>GS</a:t>
            </a:r>
            <a:r>
              <a:rPr lang="en-IN" sz="2800" dirty="0" smtClean="0">
                <a:latin typeface="Times New Roman" pitchFamily="18" charset="0"/>
                <a:cs typeface="Times New Roman" pitchFamily="18" charset="0"/>
              </a:rPr>
              <a:t> is less than pinch off voltage V</a:t>
            </a:r>
            <a:r>
              <a:rPr lang="en-IN" sz="2800" baseline="-25000" dirty="0" smtClean="0">
                <a:latin typeface="Times New Roman" pitchFamily="18" charset="0"/>
                <a:cs typeface="Times New Roman" pitchFamily="18" charset="0"/>
              </a:rPr>
              <a:t>P</a:t>
            </a:r>
            <a:r>
              <a:rPr lang="en-IN" sz="2800" dirty="0" smtClean="0">
                <a:latin typeface="Times New Roman" pitchFamily="18" charset="0"/>
                <a:cs typeface="Times New Roman" pitchFamily="18" charset="0"/>
              </a:rPr>
              <a:t>. This means the value of V</a:t>
            </a:r>
            <a:r>
              <a:rPr lang="en-IN" sz="2800" baseline="-25000" dirty="0" smtClean="0">
                <a:latin typeface="Times New Roman" pitchFamily="18" charset="0"/>
                <a:cs typeface="Times New Roman" pitchFamily="18" charset="0"/>
              </a:rPr>
              <a:t>GS</a:t>
            </a:r>
            <a:r>
              <a:rPr lang="en-IN" sz="2800" dirty="0" smtClean="0">
                <a:latin typeface="Times New Roman" pitchFamily="18" charset="0"/>
                <a:cs typeface="Times New Roman" pitchFamily="18" charset="0"/>
              </a:rPr>
              <a:t> is more negative than V</a:t>
            </a:r>
            <a:r>
              <a:rPr lang="en-IN" sz="2800" baseline="-25000" dirty="0" smtClean="0">
                <a:latin typeface="Times New Roman" pitchFamily="18" charset="0"/>
                <a:cs typeface="Times New Roman" pitchFamily="18" charset="0"/>
              </a:rPr>
              <a:t>P</a:t>
            </a:r>
            <a:r>
              <a:rPr lang="en-IN" sz="2800" dirty="0" smtClean="0">
                <a:latin typeface="Times New Roman" pitchFamily="18" charset="0"/>
                <a:cs typeface="Times New Roman" pitchFamily="18" charset="0"/>
              </a:rPr>
              <a:t>. Therefore, the channel closes and doesn’t allow any current flow through the device.</a:t>
            </a:r>
          </a:p>
          <a:p>
            <a:pPr>
              <a:buNone/>
            </a:pPr>
            <a:endParaRPr lang="en-IN"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US" b="1" dirty="0" smtClean="0">
                <a:solidFill>
                  <a:srgbClr val="002060"/>
                </a:solidFill>
              </a:rPr>
              <a:t>FET as a Switch</a:t>
            </a:r>
            <a:r>
              <a:rPr lang="en-US" b="1" dirty="0" smtClean="0"/>
              <a:t/>
            </a:r>
            <a:br>
              <a:rPr lang="en-US" b="1" dirty="0" smtClean="0"/>
            </a:br>
            <a:endParaRPr lang="en-US" dirty="0"/>
          </a:p>
        </p:txBody>
      </p:sp>
      <p:sp>
        <p:nvSpPr>
          <p:cNvPr id="3" name="Content Placeholder 2"/>
          <p:cNvSpPr>
            <a:spLocks noGrp="1"/>
          </p:cNvSpPr>
          <p:nvPr>
            <p:ph idx="1"/>
          </p:nvPr>
        </p:nvSpPr>
        <p:spPr>
          <a:xfrm>
            <a:off x="457200" y="990600"/>
            <a:ext cx="8229600" cy="5334000"/>
          </a:xfrm>
        </p:spPr>
        <p:txBody>
          <a:bodyPr>
            <a:normAutofit fontScale="92500" lnSpcReduction="10000"/>
          </a:bodyPr>
          <a:lstStyle/>
          <a:p>
            <a:pPr algn="just"/>
            <a:r>
              <a:rPr lang="en-IN" dirty="0" smtClean="0">
                <a:latin typeface="Times New Roman" pitchFamily="18" charset="0"/>
                <a:cs typeface="Times New Roman" pitchFamily="18" charset="0"/>
              </a:rPr>
              <a:t>From the above discussion, it is clear that the FET can be used as a </a:t>
            </a:r>
            <a:r>
              <a:rPr lang="en-IN" b="1" dirty="0" smtClean="0">
                <a:latin typeface="Times New Roman" pitchFamily="18" charset="0"/>
                <a:cs typeface="Times New Roman" pitchFamily="18" charset="0"/>
              </a:rPr>
              <a:t>switch</a:t>
            </a:r>
            <a:r>
              <a:rPr lang="en-IN" dirty="0" smtClean="0">
                <a:latin typeface="Times New Roman" pitchFamily="18" charset="0"/>
                <a:cs typeface="Times New Roman" pitchFamily="18" charset="0"/>
              </a:rPr>
              <a:t> by operating it in two regions, they are </a:t>
            </a:r>
            <a:r>
              <a:rPr lang="en-IN" b="1" dirty="0" err="1" smtClean="0">
                <a:latin typeface="Times New Roman" pitchFamily="18" charset="0"/>
                <a:cs typeface="Times New Roman" pitchFamily="18" charset="0"/>
              </a:rPr>
              <a:t>cutoff</a:t>
            </a:r>
            <a:r>
              <a:rPr lang="en-IN" b="1" dirty="0" smtClean="0">
                <a:latin typeface="Times New Roman" pitchFamily="18" charset="0"/>
                <a:cs typeface="Times New Roman" pitchFamily="18" charset="0"/>
              </a:rPr>
              <a:t> and saturation region</a:t>
            </a:r>
            <a:r>
              <a:rPr lang="en-IN" dirty="0" smtClean="0">
                <a:latin typeface="Times New Roman" pitchFamily="18" charset="0"/>
                <a:cs typeface="Times New Roman" pitchFamily="18" charset="0"/>
              </a:rPr>
              <a:t>. When the </a:t>
            </a:r>
            <a:r>
              <a:rPr lang="en-IN" dirty="0" smtClean="0">
                <a:latin typeface="Times New Roman" pitchFamily="18" charset="0"/>
                <a:cs typeface="Times New Roman" pitchFamily="18" charset="0"/>
              </a:rPr>
              <a:t>V</a:t>
            </a:r>
            <a:r>
              <a:rPr lang="en-IN" baseline="-25000" dirty="0" smtClean="0">
                <a:latin typeface="Times New Roman" pitchFamily="18" charset="0"/>
                <a:cs typeface="Times New Roman" pitchFamily="18" charset="0"/>
              </a:rPr>
              <a:t>GS </a:t>
            </a:r>
            <a:r>
              <a:rPr lang="en-IN" dirty="0" smtClean="0">
                <a:latin typeface="Times New Roman" pitchFamily="18" charset="0"/>
                <a:cs typeface="Times New Roman" pitchFamily="18" charset="0"/>
              </a:rPr>
              <a:t>is </a:t>
            </a:r>
            <a:r>
              <a:rPr lang="en-IN" dirty="0" smtClean="0">
                <a:latin typeface="Times New Roman" pitchFamily="18" charset="0"/>
                <a:cs typeface="Times New Roman" pitchFamily="18" charset="0"/>
              </a:rPr>
              <a:t>zero the FET operates in </a:t>
            </a:r>
            <a:r>
              <a:rPr lang="en-IN" b="1" dirty="0" smtClean="0">
                <a:latin typeface="Times New Roman" pitchFamily="18" charset="0"/>
                <a:cs typeface="Times New Roman" pitchFamily="18" charset="0"/>
              </a:rPr>
              <a:t>saturation</a:t>
            </a:r>
            <a:r>
              <a:rPr lang="en-IN" dirty="0" smtClean="0">
                <a:latin typeface="Times New Roman" pitchFamily="18" charset="0"/>
                <a:cs typeface="Times New Roman" pitchFamily="18" charset="0"/>
              </a:rPr>
              <a:t> region and </a:t>
            </a:r>
            <a:r>
              <a:rPr lang="en-IN" b="1" dirty="0" smtClean="0">
                <a:latin typeface="Times New Roman" pitchFamily="18" charset="0"/>
                <a:cs typeface="Times New Roman" pitchFamily="18" charset="0"/>
              </a:rPr>
              <a:t>maximum current</a:t>
            </a: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flows through it. Hence it is like a fully switched </a:t>
            </a:r>
            <a:r>
              <a:rPr lang="en-IN" b="1" dirty="0" smtClean="0">
                <a:latin typeface="Times New Roman" pitchFamily="18" charset="0"/>
                <a:cs typeface="Times New Roman" pitchFamily="18" charset="0"/>
              </a:rPr>
              <a:t>ON</a:t>
            </a:r>
            <a:r>
              <a:rPr lang="en-IN" dirty="0" smtClean="0">
                <a:latin typeface="Times New Roman" pitchFamily="18" charset="0"/>
                <a:cs typeface="Times New Roman" pitchFamily="18" charset="0"/>
              </a:rPr>
              <a:t> condition. Similarly, when the VGS applied is more negative than the pinch off voltage, FET operates in </a:t>
            </a:r>
            <a:r>
              <a:rPr lang="en-IN" b="1" dirty="0" err="1" smtClean="0">
                <a:latin typeface="Times New Roman" pitchFamily="18" charset="0"/>
                <a:cs typeface="Times New Roman" pitchFamily="18" charset="0"/>
              </a:rPr>
              <a:t>cutoff</a:t>
            </a:r>
            <a:r>
              <a:rPr lang="en-IN" dirty="0" smtClean="0">
                <a:latin typeface="Times New Roman" pitchFamily="18" charset="0"/>
                <a:cs typeface="Times New Roman" pitchFamily="18" charset="0"/>
              </a:rPr>
              <a:t> region and doesn’t allow any current flow through the device. Hence FET is in fully </a:t>
            </a:r>
            <a:r>
              <a:rPr lang="en-IN" b="1" dirty="0" smtClean="0">
                <a:latin typeface="Times New Roman" pitchFamily="18" charset="0"/>
                <a:cs typeface="Times New Roman" pitchFamily="18" charset="0"/>
              </a:rPr>
              <a:t>OFF</a:t>
            </a:r>
            <a:r>
              <a:rPr lang="en-IN" dirty="0" smtClean="0">
                <a:latin typeface="Times New Roman" pitchFamily="18" charset="0"/>
                <a:cs typeface="Times New Roman" pitchFamily="18" charset="0"/>
              </a:rPr>
              <a:t> condition. The FET can be used as switch in different configurations, </a:t>
            </a:r>
            <a:r>
              <a:rPr lang="en-IN" dirty="0" smtClean="0">
                <a:latin typeface="Times New Roman" pitchFamily="18" charset="0"/>
                <a:cs typeface="Times New Roman" pitchFamily="18" charset="0"/>
              </a:rPr>
              <a:t>like..</a:t>
            </a:r>
            <a:endParaRPr lang="en-IN"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b="1" dirty="0" smtClean="0">
                <a:solidFill>
                  <a:srgbClr val="002060"/>
                </a:solidFill>
              </a:rPr>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FET </a:t>
            </a:r>
            <a:r>
              <a:rPr lang="en-IN" b="1" dirty="0" smtClean="0">
                <a:solidFill>
                  <a:srgbClr val="002060"/>
                </a:solidFill>
              </a:rPr>
              <a:t>Used as a Shunt Switch</a:t>
            </a:r>
            <a:r>
              <a:rPr lang="en-IN" b="1" dirty="0" smtClean="0"/>
              <a:t/>
            </a:r>
            <a:br>
              <a:rPr lang="en-IN" b="1" dirty="0" smtClean="0"/>
            </a:br>
            <a:r>
              <a:rPr lang="en-US" b="1" dirty="0" smtClean="0">
                <a:solidFill>
                  <a:srgbClr val="002060"/>
                </a:solidFill>
              </a:rPr>
              <a:t> </a:t>
            </a:r>
            <a:r>
              <a:rPr lang="en-US" b="1" dirty="0" smtClean="0"/>
              <a:t/>
            </a:r>
            <a:br>
              <a:rPr lang="en-US" b="1" dirty="0" smtClean="0"/>
            </a:br>
            <a:endParaRPr lang="en-US" dirty="0"/>
          </a:p>
        </p:txBody>
      </p:sp>
      <p:pic>
        <p:nvPicPr>
          <p:cNvPr id="18434" name="Picture 2" descr="FET as a Parallel Switch Circuit"/>
          <p:cNvPicPr>
            <a:picLocks noChangeAspect="1" noChangeArrowheads="1"/>
          </p:cNvPicPr>
          <p:nvPr/>
        </p:nvPicPr>
        <p:blipFill>
          <a:blip r:embed="rId2" cstate="print"/>
          <a:srcRect/>
          <a:stretch>
            <a:fillRect/>
          </a:stretch>
        </p:blipFill>
        <p:spPr bwMode="auto">
          <a:xfrm>
            <a:off x="1233984" y="1295400"/>
            <a:ext cx="6614616" cy="51054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752</Words>
  <Application>Microsoft Office PowerPoint</Application>
  <PresentationFormat>On-screen Show (4:3)</PresentationFormat>
  <Paragraphs>54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FET as a switch</vt:lpstr>
      <vt:lpstr> FET and Its Operating Regions </vt:lpstr>
      <vt:lpstr> FET and Its Operating Regions </vt:lpstr>
      <vt:lpstr> FET and Its Operating Regions </vt:lpstr>
      <vt:lpstr> FET and Its Operating Regions </vt:lpstr>
      <vt:lpstr> FET and Its Operating Regions </vt:lpstr>
      <vt:lpstr> FET and Its Operating Regions </vt:lpstr>
      <vt:lpstr> FET as a Switch </vt:lpstr>
      <vt:lpstr>  FET Used as a Shunt Switch   </vt:lpstr>
      <vt:lpstr>  FET Used as a Shunt Switch   </vt:lpstr>
      <vt:lpstr>  FET Used as a Series Switch   </vt:lpstr>
      <vt:lpstr>  FET Used as a Series Switch   </vt:lpstr>
      <vt:lpstr>   Ex. of N-Channel JFET as a Switch    </vt:lpstr>
      <vt:lpstr>   Ex. of N-Channel JFET as a Switch    </vt:lpstr>
      <vt:lpstr>   Ex. of P-Channel JFET as a Switch    </vt:lpstr>
      <vt:lpstr>   Ex. of N-Channel JFET as a Switch    </vt:lpstr>
      <vt:lpstr> MOSFET as a Switch </vt:lpstr>
      <vt:lpstr> MOSFET as a Switch </vt:lpstr>
      <vt:lpstr> MOSFET as a Switch </vt:lpstr>
      <vt:lpstr> MOSFET as a Switch </vt:lpstr>
      <vt:lpstr>   Ex. of MOSFET as a Switch    </vt:lpstr>
      <vt:lpstr>   Ex. of MOSFET as a Switch    </vt:lpstr>
      <vt:lpstr> MOSFET as a Switch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FET as a switch</dc:title>
  <dc:creator>EXTC-AND</dc:creator>
  <cp:lastModifiedBy>EXTC-AND</cp:lastModifiedBy>
  <cp:revision>36</cp:revision>
  <dcterms:created xsi:type="dcterms:W3CDTF">2019-02-11T08:01:35Z</dcterms:created>
  <dcterms:modified xsi:type="dcterms:W3CDTF">2019-02-13T06:26:08Z</dcterms:modified>
</cp:coreProperties>
</file>